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6"/>
  </p:notesMasterIdLst>
  <p:handoutMasterIdLst>
    <p:handoutMasterId r:id="rId27"/>
  </p:handoutMasterIdLst>
  <p:sldIdLst>
    <p:sldId id="562" r:id="rId3"/>
    <p:sldId id="604" r:id="rId4"/>
    <p:sldId id="683" r:id="rId5"/>
    <p:sldId id="706" r:id="rId6"/>
    <p:sldId id="712" r:id="rId7"/>
    <p:sldId id="718" r:id="rId8"/>
    <p:sldId id="707" r:id="rId9"/>
    <p:sldId id="709" r:id="rId10"/>
    <p:sldId id="711" r:id="rId11"/>
    <p:sldId id="715" r:id="rId12"/>
    <p:sldId id="665" r:id="rId13"/>
    <p:sldId id="710" r:id="rId14"/>
    <p:sldId id="603" r:id="rId15"/>
    <p:sldId id="721" r:id="rId16"/>
    <p:sldId id="696" r:id="rId17"/>
    <p:sldId id="697" r:id="rId18"/>
    <p:sldId id="698" r:id="rId19"/>
    <p:sldId id="722" r:id="rId20"/>
    <p:sldId id="682" r:id="rId21"/>
    <p:sldId id="720" r:id="rId22"/>
    <p:sldId id="714" r:id="rId23"/>
    <p:sldId id="705" r:id="rId24"/>
    <p:sldId id="367" r:id="rId25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9D2A"/>
    <a:srgbClr val="D03C3C"/>
    <a:srgbClr val="58BD38"/>
    <a:srgbClr val="9CFE2E"/>
    <a:srgbClr val="A6FE42"/>
    <a:srgbClr val="59921A"/>
    <a:srgbClr val="478601"/>
    <a:srgbClr val="3D94EA"/>
    <a:srgbClr val="320FB1"/>
    <a:srgbClr val="F27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910" autoAdjust="0"/>
  </p:normalViewPr>
  <p:slideViewPr>
    <p:cSldViewPr>
      <p:cViewPr varScale="1">
        <p:scale>
          <a:sx n="98" d="100"/>
          <a:sy n="98" d="100"/>
        </p:scale>
        <p:origin x="516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研发实施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7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 smtClean="0"/>
              <a:t>围绕着集团的十三五战略，信息化战略规划不仅要可以支撑战略目标的达成，还要更进一步推动集团业务转型升级，让企业拥有更强的竞争力</a:t>
            </a:r>
            <a:endParaRPr lang="en-US" altLang="zh-CN" sz="1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23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4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2017/1/5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50"/>
          <p:cNvGrpSpPr/>
          <p:nvPr/>
        </p:nvGrpSpPr>
        <p:grpSpPr>
          <a:xfrm>
            <a:off x="108298" y="484312"/>
            <a:ext cx="576064" cy="514800"/>
            <a:chOff x="7640318" y="1766669"/>
            <a:chExt cx="1898758" cy="1715680"/>
          </a:xfrm>
        </p:grpSpPr>
        <p:sp>
          <p:nvSpPr>
            <p:cNvPr id="9" name="椭圆 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7640318" y="2006651"/>
              <a:ext cx="1898758" cy="93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sz="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59915"/>
            <a:ext cx="7564241" cy="468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484562" y="3772002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028307"/>
            <a:ext cx="584835" cy="504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4" y="4084615"/>
            <a:ext cx="568405" cy="4320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9" y="2474309"/>
            <a:ext cx="488767" cy="528130"/>
          </a:xfrm>
          <a:prstGeom prst="rect">
            <a:avLst/>
          </a:prstGeom>
        </p:spPr>
      </p:pic>
      <p:sp>
        <p:nvSpPr>
          <p:cNvPr id="49" name="矩形 29"/>
          <p:cNvSpPr>
            <a:spLocks noChangeArrowheads="1"/>
          </p:cNvSpPr>
          <p:nvPr/>
        </p:nvSpPr>
        <p:spPr bwMode="auto">
          <a:xfrm>
            <a:off x="962349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77003" y="2209737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9"/>
          <p:cNvSpPr>
            <a:spLocks noChangeArrowheads="1"/>
          </p:cNvSpPr>
          <p:nvPr/>
        </p:nvSpPr>
        <p:spPr bwMode="auto">
          <a:xfrm>
            <a:off x="954790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77003" y="725014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954790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0300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855892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余份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880299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64E-6 -3.33848E-6 C -0.19198 -0.02067 -0.38378 -0.04134 -0.52161 -0.09657 C -0.65926 -0.15211 -0.74258 -0.24221 -0.82589 -0.332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95" y="-1663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34"/>
          <p:cNvSpPr/>
          <p:nvPr/>
        </p:nvSpPr>
        <p:spPr>
          <a:xfrm>
            <a:off x="689744" y="240781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999" y="2848117"/>
            <a:ext cx="7719401" cy="0"/>
            <a:chOff x="814999" y="3019059"/>
            <a:chExt cx="7719401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0"/>
          <p:cNvSpPr txBox="1"/>
          <p:nvPr/>
        </p:nvSpPr>
        <p:spPr>
          <a:xfrm>
            <a:off x="702792" y="267510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8" name="矩形 7"/>
          <p:cNvSpPr/>
          <p:nvPr/>
        </p:nvSpPr>
        <p:spPr>
          <a:xfrm>
            <a:off x="3433157" y="3493839"/>
            <a:ext cx="135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月下旬完成第二轮功能测试、商流接口测试，开始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接口模拟测试；</a:t>
            </a:r>
          </a:p>
        </p:txBody>
      </p:sp>
      <p:sp>
        <p:nvSpPr>
          <p:cNvPr id="9" name="矩形 8"/>
          <p:cNvSpPr/>
          <p:nvPr/>
        </p:nvSpPr>
        <p:spPr>
          <a:xfrm>
            <a:off x="7714345" y="3481586"/>
            <a:ext cx="1044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逐步进入正式运行维护阶段；</a:t>
            </a:r>
          </a:p>
        </p:txBody>
      </p:sp>
      <p:sp>
        <p:nvSpPr>
          <p:cNvPr id="10" name="矩形 9"/>
          <p:cNvSpPr/>
          <p:nvPr/>
        </p:nvSpPr>
        <p:spPr>
          <a:xfrm>
            <a:off x="5484936" y="3471479"/>
            <a:ext cx="134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保健品分公司完成移库，和平批发部分移库，土主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WMS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开始试运行；</a:t>
            </a:r>
          </a:p>
        </p:txBody>
      </p:sp>
      <p:sp>
        <p:nvSpPr>
          <p:cNvPr id="11" name="矩形 10"/>
          <p:cNvSpPr/>
          <p:nvPr/>
        </p:nvSpPr>
        <p:spPr>
          <a:xfrm>
            <a:off x="470994" y="1638378"/>
            <a:ext cx="106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进行第一轮拉通功能测试、商流接口测试；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422536" y="1574737"/>
            <a:ext cx="1314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接口模拟测试，并移至土主仓库，开始现场联调；</a:t>
            </a:r>
          </a:p>
        </p:txBody>
      </p:sp>
      <p:sp>
        <p:nvSpPr>
          <p:cNvPr id="13" name="矩形 12"/>
          <p:cNvSpPr/>
          <p:nvPr/>
        </p:nvSpPr>
        <p:spPr>
          <a:xfrm>
            <a:off x="2264798" y="1564432"/>
            <a:ext cx="1558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月中旬完成压力测试，修复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bug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，并移至上桥仓库，开始第二轮功能测试、商流接口测试；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512917" y="3486306"/>
            <a:ext cx="12013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月下旬完成第一轮功能测试，并开始压力测试；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405" y="1736208"/>
            <a:ext cx="10865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完成剩余其他所有分子公司移库及试运行；</a:t>
            </a:r>
          </a:p>
        </p:txBody>
      </p:sp>
      <p:sp>
        <p:nvSpPr>
          <p:cNvPr id="16" name="椭圆 34"/>
          <p:cNvSpPr/>
          <p:nvPr/>
        </p:nvSpPr>
        <p:spPr>
          <a:xfrm>
            <a:off x="2727445" y="238960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4"/>
          <p:cNvSpPr/>
          <p:nvPr/>
        </p:nvSpPr>
        <p:spPr>
          <a:xfrm>
            <a:off x="4827781" y="244750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4"/>
          <p:cNvSpPr/>
          <p:nvPr/>
        </p:nvSpPr>
        <p:spPr>
          <a:xfrm>
            <a:off x="6918497" y="2491565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3802426" y="2566063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5842648" y="258908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7919504" y="2455444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75"/>
          <p:cNvSpPr txBox="1"/>
          <p:nvPr/>
        </p:nvSpPr>
        <p:spPr>
          <a:xfrm>
            <a:off x="2729045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3853140" y="27047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4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0" name="TextBox 77"/>
          <p:cNvSpPr txBox="1"/>
          <p:nvPr/>
        </p:nvSpPr>
        <p:spPr>
          <a:xfrm>
            <a:off x="4848686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1" name="TextBox 78"/>
          <p:cNvSpPr txBox="1"/>
          <p:nvPr/>
        </p:nvSpPr>
        <p:spPr>
          <a:xfrm>
            <a:off x="5856485" y="26950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6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2" name="TextBox 79"/>
          <p:cNvSpPr txBox="1"/>
          <p:nvPr/>
        </p:nvSpPr>
        <p:spPr>
          <a:xfrm>
            <a:off x="6939402" y="27376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3" name="TextBox 82"/>
          <p:cNvSpPr txBox="1"/>
          <p:nvPr/>
        </p:nvSpPr>
        <p:spPr>
          <a:xfrm>
            <a:off x="7932118" y="259631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8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1712150" y="2520140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779506" y="265367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2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03197236"/>
      </p:ext>
    </p:extLst>
  </p:cSld>
  <p:clrMapOvr>
    <a:masterClrMapping/>
  </p:clrMapOvr>
  <p:transition spd="slow" advClick="0" advTm="0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06396" y="510904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259831" y="739674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88" name="Shape 188"/>
          <p:cNvSpPr/>
          <p:nvPr/>
        </p:nvSpPr>
        <p:spPr>
          <a:xfrm>
            <a:off x="360703" y="807606"/>
            <a:ext cx="258090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6"/>
              <a:t>01</a:t>
            </a:r>
          </a:p>
        </p:txBody>
      </p:sp>
      <p:sp>
        <p:nvSpPr>
          <p:cNvPr id="189" name="Shape 189"/>
          <p:cNvSpPr/>
          <p:nvPr/>
        </p:nvSpPr>
        <p:spPr>
          <a:xfrm>
            <a:off x="1178349" y="756549"/>
            <a:ext cx="172163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制度规范不完善</a:t>
            </a:r>
            <a:endParaRPr sz="1876" dirty="0"/>
          </a:p>
        </p:txBody>
      </p:sp>
      <p:sp>
        <p:nvSpPr>
          <p:cNvPr id="190" name="Shape 190"/>
          <p:cNvSpPr/>
          <p:nvPr/>
        </p:nvSpPr>
        <p:spPr>
          <a:xfrm>
            <a:off x="3999586" y="756174"/>
            <a:ext cx="4677663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建立相关流程制度，试行并逐步完善相关规范。</a:t>
            </a:r>
            <a:endParaRPr sz="1600" dirty="0"/>
          </a:p>
        </p:txBody>
      </p:sp>
      <p:sp>
        <p:nvSpPr>
          <p:cNvPr id="198" name="Shape 198"/>
          <p:cNvSpPr/>
          <p:nvPr/>
        </p:nvSpPr>
        <p:spPr>
          <a:xfrm>
            <a:off x="406396" y="1587948"/>
            <a:ext cx="169880" cy="9205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9" name="Shape 199"/>
          <p:cNvSpPr/>
          <p:nvPr/>
        </p:nvSpPr>
        <p:spPr>
          <a:xfrm>
            <a:off x="257333" y="175894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343663" y="1858839"/>
            <a:ext cx="286944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02</a:t>
            </a:r>
            <a:endParaRPr sz="1876" dirty="0"/>
          </a:p>
        </p:txBody>
      </p:sp>
      <p:sp>
        <p:nvSpPr>
          <p:cNvPr id="201" name="Shape 201"/>
          <p:cNvSpPr/>
          <p:nvPr/>
        </p:nvSpPr>
        <p:spPr>
          <a:xfrm>
            <a:off x="1184423" y="1858840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缺乏质量保障体系</a:t>
            </a:r>
            <a:endParaRPr sz="1876" dirty="0"/>
          </a:p>
        </p:txBody>
      </p:sp>
      <p:sp>
        <p:nvSpPr>
          <p:cNvPr id="210" name="Shape 210"/>
          <p:cNvSpPr/>
          <p:nvPr/>
        </p:nvSpPr>
        <p:spPr>
          <a:xfrm>
            <a:off x="406396" y="2671231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1" name="Shape 211"/>
          <p:cNvSpPr/>
          <p:nvPr/>
        </p:nvSpPr>
        <p:spPr>
          <a:xfrm>
            <a:off x="259831" y="2900001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12" name="Shape 212"/>
          <p:cNvSpPr/>
          <p:nvPr/>
        </p:nvSpPr>
        <p:spPr>
          <a:xfrm>
            <a:off x="343135" y="2978811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03</a:t>
            </a:r>
            <a:endParaRPr sz="1876" dirty="0"/>
          </a:p>
        </p:txBody>
      </p:sp>
      <p:sp>
        <p:nvSpPr>
          <p:cNvPr id="213" name="Shape 213"/>
          <p:cNvSpPr/>
          <p:nvPr/>
        </p:nvSpPr>
        <p:spPr>
          <a:xfrm>
            <a:off x="1206275" y="2978812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团队创新意识不强</a:t>
            </a:r>
            <a:endParaRPr sz="1876" dirty="0"/>
          </a:p>
        </p:txBody>
      </p:sp>
      <p:sp>
        <p:nvSpPr>
          <p:cNvPr id="2" name="虚尾箭头 1"/>
          <p:cNvSpPr/>
          <p:nvPr/>
        </p:nvSpPr>
        <p:spPr>
          <a:xfrm>
            <a:off x="3320451" y="77610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虚尾箭头 38"/>
          <p:cNvSpPr/>
          <p:nvPr/>
        </p:nvSpPr>
        <p:spPr>
          <a:xfrm>
            <a:off x="3320451" y="187839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虚尾箭头 39"/>
          <p:cNvSpPr/>
          <p:nvPr/>
        </p:nvSpPr>
        <p:spPr>
          <a:xfrm>
            <a:off x="3333372" y="3046705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Shape 190"/>
          <p:cNvSpPr/>
          <p:nvPr/>
        </p:nvSpPr>
        <p:spPr>
          <a:xfrm>
            <a:off x="3999587" y="1803987"/>
            <a:ext cx="4317622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规范测试流程，提高测试技能，引入先进测试框架，研究先进质量保障技术。</a:t>
            </a:r>
            <a:endParaRPr sz="1600" dirty="0"/>
          </a:p>
        </p:txBody>
      </p:sp>
      <p:sp>
        <p:nvSpPr>
          <p:cNvPr id="42" name="Shape 190"/>
          <p:cNvSpPr/>
          <p:nvPr/>
        </p:nvSpPr>
        <p:spPr>
          <a:xfrm>
            <a:off x="3999586" y="3048371"/>
            <a:ext cx="4317624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安排专项</a:t>
            </a:r>
            <a:r>
              <a:rPr lang="zh-CN" altLang="en-US" sz="1600" dirty="0"/>
              <a:t>技术研究，组织学习</a:t>
            </a:r>
            <a:r>
              <a:rPr lang="zh-CN" altLang="en-US" sz="1600" dirty="0" smtClean="0"/>
              <a:t>先进平台框架。</a:t>
            </a:r>
            <a:endParaRPr lang="zh-CN" altLang="en-US" sz="1600" dirty="0"/>
          </a:p>
        </p:txBody>
      </p:sp>
      <p:sp>
        <p:nvSpPr>
          <p:cNvPr id="23" name="Shape 210"/>
          <p:cNvSpPr/>
          <p:nvPr/>
        </p:nvSpPr>
        <p:spPr>
          <a:xfrm>
            <a:off x="403898" y="3740746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211"/>
          <p:cNvSpPr/>
          <p:nvPr/>
        </p:nvSpPr>
        <p:spPr>
          <a:xfrm>
            <a:off x="257333" y="396951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5" name="Shape 212"/>
          <p:cNvSpPr/>
          <p:nvPr/>
        </p:nvSpPr>
        <p:spPr>
          <a:xfrm>
            <a:off x="339656" y="4037449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04</a:t>
            </a:r>
            <a:endParaRPr sz="1876" dirty="0"/>
          </a:p>
        </p:txBody>
      </p:sp>
      <p:sp>
        <p:nvSpPr>
          <p:cNvPr id="26" name="Shape 213"/>
          <p:cNvSpPr/>
          <p:nvPr/>
        </p:nvSpPr>
        <p:spPr>
          <a:xfrm>
            <a:off x="1185539" y="4072974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培训机制需要提升</a:t>
            </a:r>
            <a:endParaRPr sz="1876" dirty="0"/>
          </a:p>
        </p:txBody>
      </p:sp>
      <p:sp>
        <p:nvSpPr>
          <p:cNvPr id="27" name="虚尾箭头 26"/>
          <p:cNvSpPr/>
          <p:nvPr/>
        </p:nvSpPr>
        <p:spPr>
          <a:xfrm>
            <a:off x="3312636" y="414086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Shape 190"/>
          <p:cNvSpPr/>
          <p:nvPr/>
        </p:nvSpPr>
        <p:spPr>
          <a:xfrm>
            <a:off x="3978850" y="4019422"/>
            <a:ext cx="4338359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/>
              <a:t>定期组织业务知识</a:t>
            </a:r>
            <a:r>
              <a:rPr lang="zh-CN" altLang="en-US" sz="1600" dirty="0" smtClean="0"/>
              <a:t>培训。建立</a:t>
            </a:r>
            <a:r>
              <a:rPr lang="zh-CN" altLang="en-US" sz="1600" dirty="0" smtClean="0"/>
              <a:t>激励机制，营造良好的学习氛围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33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未来规划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明年规划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435" y="530324"/>
            <a:ext cx="7813154" cy="440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总体目标</a:t>
            </a:r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66"/>
          <p:cNvPicPr>
            <a:picLocks noChangeAspect="1" noChangeArrowheads="1"/>
          </p:cNvPicPr>
          <p:nvPr/>
        </p:nvPicPr>
        <p:blipFill>
          <a:blip r:embed="rId2" cstate="print">
            <a:lum bright="4000" contrast="18000"/>
            <a:grayscl/>
          </a:blip>
          <a:srcRect/>
          <a:stretch>
            <a:fillRect/>
          </a:stretch>
        </p:blipFill>
        <p:spPr bwMode="auto">
          <a:xfrm>
            <a:off x="0" y="1708448"/>
            <a:ext cx="9145588" cy="359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6855255" y="2525470"/>
            <a:ext cx="11511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0253F"/>
                </a:solidFill>
                <a:latin typeface="Times New Roman" pitchFamily="18" charset="0"/>
              </a:rPr>
              <a:t>2017</a:t>
            </a:r>
            <a:endParaRPr lang="en-US" sz="2800" b="1" dirty="0">
              <a:solidFill>
                <a:srgbClr val="10253F"/>
              </a:solidFill>
              <a:latin typeface="Times New Roman" pitchFamily="18" charset="0"/>
            </a:endParaRPr>
          </a:p>
        </p:txBody>
      </p:sp>
      <p:sp>
        <p:nvSpPr>
          <p:cNvPr id="16389" name="Oval 12"/>
          <p:cNvSpPr>
            <a:spLocks noChangeArrowheads="1"/>
          </p:cNvSpPr>
          <p:nvPr/>
        </p:nvSpPr>
        <p:spPr bwMode="auto">
          <a:xfrm>
            <a:off x="179419" y="3701605"/>
            <a:ext cx="1500448" cy="812257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8167" y="3178760"/>
            <a:ext cx="1382953" cy="1042118"/>
            <a:chOff x="0" y="0"/>
            <a:chExt cx="871" cy="875"/>
          </a:xfrm>
        </p:grpSpPr>
        <p:pic>
          <p:nvPicPr>
            <p:cNvPr id="16391" name="Oval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71" cy="8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33" y="136"/>
              <a:ext cx="604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38" y="3147794"/>
            <a:ext cx="1427411" cy="1074275"/>
            <a:chOff x="0" y="0"/>
            <a:chExt cx="998" cy="999"/>
          </a:xfrm>
        </p:grpSpPr>
        <p:sp>
          <p:nvSpPr>
            <p:cNvPr id="16394" name="Oval 15"/>
            <p:cNvSpPr>
              <a:spLocks noChangeArrowheads="1"/>
            </p:cNvSpPr>
            <p:nvPr/>
          </p:nvSpPr>
          <p:spPr bwMode="auto">
            <a:xfrm>
              <a:off x="339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395" name="Picture 16" descr="그림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24322" y="3508648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构建基础平台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399" name="Line 20"/>
          <p:cNvSpPr>
            <a:spLocks noChangeShapeType="1"/>
          </p:cNvSpPr>
          <p:nvPr/>
        </p:nvSpPr>
        <p:spPr bwMode="auto">
          <a:xfrm flipV="1">
            <a:off x="928849" y="2624948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252314" y="2068488"/>
            <a:ext cx="1476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搭建集团</a:t>
            </a:r>
            <a:r>
              <a:rPr lang="en-US" altLang="zh-CN" sz="1400" dirty="0" smtClean="0"/>
              <a:t>ESB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BPM</a:t>
            </a:r>
            <a:r>
              <a:rPr lang="zh-CN" altLang="en-US" sz="1400" dirty="0" smtClean="0"/>
              <a:t>等基础服务平台</a:t>
            </a:r>
            <a:endParaRPr lang="zh-CN" altLang="en-US" sz="1400" dirty="0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2927000" y="1756276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Oval 27"/>
          <p:cNvSpPr>
            <a:spLocks noChangeArrowheads="1"/>
          </p:cNvSpPr>
          <p:nvPr/>
        </p:nvSpPr>
        <p:spPr bwMode="auto">
          <a:xfrm>
            <a:off x="2121998" y="2874619"/>
            <a:ext cx="1611592" cy="874189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85510" y="2316043"/>
            <a:ext cx="1481394" cy="1114769"/>
            <a:chOff x="0" y="0"/>
            <a:chExt cx="933" cy="936"/>
          </a:xfrm>
        </p:grpSpPr>
        <p:pic>
          <p:nvPicPr>
            <p:cNvPr id="16404" name="Oval 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33" cy="93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43" y="144"/>
              <a:ext cx="648" cy="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56930" y="2296987"/>
            <a:ext cx="1533791" cy="1155263"/>
            <a:chOff x="0" y="0"/>
            <a:chExt cx="998" cy="999"/>
          </a:xfrm>
        </p:grpSpPr>
        <p:sp>
          <p:nvSpPr>
            <p:cNvPr id="16407" name="Oval 31"/>
            <p:cNvSpPr>
              <a:spLocks noChangeArrowheads="1"/>
            </p:cNvSpPr>
            <p:nvPr/>
          </p:nvSpPr>
          <p:spPr bwMode="auto">
            <a:xfrm>
              <a:off x="348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408" name="Picture 32" descr="그림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411" name="Text Box 35"/>
          <p:cNvSpPr txBox="1">
            <a:spLocks noChangeArrowheads="1"/>
          </p:cNvSpPr>
          <p:nvPr/>
        </p:nvSpPr>
        <p:spPr bwMode="auto">
          <a:xfrm>
            <a:off x="2340546" y="2716560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扩展应用平台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412" name="Text Box 36"/>
          <p:cNvSpPr txBox="1">
            <a:spLocks noChangeArrowheads="1"/>
          </p:cNvSpPr>
          <p:nvPr/>
        </p:nvSpPr>
        <p:spPr bwMode="auto">
          <a:xfrm>
            <a:off x="1987721" y="821408"/>
            <a:ext cx="18722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构建用户平台，搭建移动门户、个人门户，初步展现信息化成果</a:t>
            </a:r>
            <a:endParaRPr lang="zh-CN" altLang="en-US" sz="1400" dirty="0"/>
          </a:p>
        </p:txBody>
      </p:sp>
      <p:sp>
        <p:nvSpPr>
          <p:cNvPr id="16413" name="Oval 41"/>
          <p:cNvSpPr>
            <a:spLocks noChangeArrowheads="1"/>
          </p:cNvSpPr>
          <p:nvPr/>
        </p:nvSpPr>
        <p:spPr bwMode="auto">
          <a:xfrm>
            <a:off x="2627770" y="2833372"/>
            <a:ext cx="1792598" cy="971850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24" name="Line 54"/>
          <p:cNvSpPr>
            <a:spLocks noChangeShapeType="1"/>
          </p:cNvSpPr>
          <p:nvPr/>
        </p:nvSpPr>
        <p:spPr bwMode="auto">
          <a:xfrm flipV="1">
            <a:off x="5375273" y="1042699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4360685" y="1590556"/>
            <a:ext cx="2029177" cy="1813882"/>
            <a:chOff x="0" y="0"/>
            <a:chExt cx="1278" cy="1523"/>
          </a:xfrm>
        </p:grpSpPr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0" y="0"/>
              <a:ext cx="1278" cy="1523"/>
              <a:chOff x="0" y="0"/>
              <a:chExt cx="826" cy="984"/>
            </a:xfrm>
          </p:grpSpPr>
          <p:sp>
            <p:nvSpPr>
              <p:cNvPr id="16427" name="Oval 57"/>
              <p:cNvSpPr>
                <a:spLocks noChangeArrowheads="1"/>
              </p:cNvSpPr>
              <p:nvPr/>
            </p:nvSpPr>
            <p:spPr bwMode="auto">
              <a:xfrm>
                <a:off x="0" y="387"/>
                <a:ext cx="826" cy="59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14999"/>
                    </a:schemeClr>
                  </a:gs>
                  <a:gs pos="100000">
                    <a:srgbClr val="6C6C6C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" name="Group 44"/>
              <p:cNvGrpSpPr>
                <a:grpSpLocks/>
              </p:cNvGrpSpPr>
              <p:nvPr/>
            </p:nvGrpSpPr>
            <p:grpSpPr bwMode="auto">
              <a:xfrm>
                <a:off x="7" y="-16"/>
                <a:ext cx="881" cy="883"/>
                <a:chOff x="0" y="0"/>
                <a:chExt cx="2164080" cy="2170176"/>
              </a:xfrm>
            </p:grpSpPr>
            <p:pic>
              <p:nvPicPr>
                <p:cNvPr id="16429" name="Oval 58"/>
                <p:cNvPicPr>
                  <a:picLocks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164080" cy="2170176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3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7345" y="339978"/>
                  <a:ext cx="1297389" cy="1297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72000" tIns="0" rIns="72000" bIns="0" anchor="ctr"/>
                <a:lstStyle/>
                <a:p>
                  <a:pPr algn="ctr" latinLnBrk="0"/>
                  <a:endParaRPr lang="ko-KR" altLang="en-US" sz="2000" b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30" y="0"/>
                <a:ext cx="787" cy="788"/>
                <a:chOff x="0" y="0"/>
                <a:chExt cx="999" cy="998"/>
              </a:xfrm>
            </p:grpSpPr>
            <p:sp>
              <p:nvSpPr>
                <p:cNvPr id="16432" name="Oval 60"/>
                <p:cNvSpPr>
                  <a:spLocks noChangeArrowheads="1"/>
                </p:cNvSpPr>
                <p:nvPr/>
              </p:nvSpPr>
              <p:spPr bwMode="auto">
                <a:xfrm>
                  <a:off x="329" y="11"/>
                  <a:ext cx="264" cy="26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433" name="Picture 61" descr="그림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99" cy="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8" y="430"/>
              <a:ext cx="898" cy="388"/>
              <a:chOff x="-67" y="0"/>
              <a:chExt cx="898" cy="388"/>
            </a:xfrm>
          </p:grpSpPr>
          <p:sp>
            <p:nvSpPr>
              <p:cNvPr id="16435" name="Text Box 63"/>
              <p:cNvSpPr txBox="1">
                <a:spLocks noChangeArrowheads="1"/>
              </p:cNvSpPr>
              <p:nvPr/>
            </p:nvSpPr>
            <p:spPr bwMode="auto">
              <a:xfrm>
                <a:off x="316" y="0"/>
                <a:ext cx="11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6" name="Text Box 64"/>
              <p:cNvSpPr txBox="1">
                <a:spLocks noChangeArrowheads="1"/>
              </p:cNvSpPr>
              <p:nvPr/>
            </p:nvSpPr>
            <p:spPr bwMode="auto">
              <a:xfrm>
                <a:off x="-67" y="92"/>
                <a:ext cx="89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引领业务革新</a:t>
                </a:r>
                <a:endParaRPr lang="en-US" sz="16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6437" name="Text Box 65"/>
          <p:cNvSpPr txBox="1">
            <a:spLocks noChangeArrowheads="1"/>
          </p:cNvSpPr>
          <p:nvPr/>
        </p:nvSpPr>
        <p:spPr bwMode="auto">
          <a:xfrm>
            <a:off x="5485493" y="549511"/>
            <a:ext cx="18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优化业务系统，启动人事系统、合同管理系统等业务系统</a:t>
            </a:r>
            <a:endParaRPr lang="zh-CN" altLang="en-US" sz="1400" dirty="0"/>
          </a:p>
        </p:txBody>
      </p:sp>
      <p:sp>
        <p:nvSpPr>
          <p:cNvPr id="16439" name="矩形 3"/>
          <p:cNvSpPr>
            <a:spLocks noChangeArrowheads="1"/>
          </p:cNvSpPr>
          <p:nvPr/>
        </p:nvSpPr>
        <p:spPr bwMode="auto">
          <a:xfrm>
            <a:off x="5581032" y="4916417"/>
            <a:ext cx="2487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>
                <a:solidFill>
                  <a:srgbClr val="414141"/>
                </a:solidFill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明年规划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 animBg="1"/>
      <p:bldP spid="16398" grpId="0"/>
      <p:bldP spid="16399" grpId="0" animBg="1"/>
      <p:bldP spid="16400" grpId="0"/>
      <p:bldP spid="16401" grpId="0" animBg="1"/>
      <p:bldP spid="16402" grpId="0" animBg="1"/>
      <p:bldP spid="16411" grpId="0"/>
      <p:bldP spid="16412" grpId="0"/>
      <p:bldP spid="16413" grpId="0" animBg="1"/>
      <p:bldP spid="16424" grpId="0" animBg="1"/>
      <p:bldP spid="16437" grpId="0"/>
      <p:bldP spid="164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1" y="628328"/>
            <a:ext cx="847972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385"/>
      </p:ext>
    </p:extLst>
  </p:cSld>
  <p:clrMapOvr>
    <a:masterClrMapping/>
  </p:clrMapOvr>
  <p:transition spd="slow" advClick="0" advTm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32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41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7" name="椭圆 3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35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8435" name="直接连接符 23"/>
          <p:cNvCxnSpPr>
            <a:cxnSpLocks noChangeShapeType="1"/>
          </p:cNvCxnSpPr>
          <p:nvPr/>
        </p:nvCxnSpPr>
        <p:spPr bwMode="auto">
          <a:xfrm>
            <a:off x="0" y="1114511"/>
            <a:ext cx="3764430" cy="0"/>
          </a:xfrm>
          <a:prstGeom prst="line">
            <a:avLst/>
          </a:prstGeom>
          <a:noFill/>
          <a:ln w="63500" cmpd="sng">
            <a:solidFill>
              <a:srgbClr val="F2F2F2">
                <a:alpha val="45000"/>
              </a:srgbClr>
            </a:solidFill>
            <a:round/>
            <a:headEnd/>
            <a:tailEnd/>
          </a:ln>
        </p:spPr>
      </p:cxn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8438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8441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8444" name="椭圆 3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5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8447" name="流程图: 终止 4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8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18450" name="椭圆 3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18453" name="椭圆 35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4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8456" name="椭圆 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8459" name="椭圆 36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62" name="矩形 19"/>
          <p:cNvSpPr>
            <a:spLocks/>
          </p:cNvSpPr>
          <p:nvPr/>
        </p:nvSpPr>
        <p:spPr bwMode="auto">
          <a:xfrm>
            <a:off x="-92860" y="5003393"/>
            <a:ext cx="9449171" cy="141696"/>
          </a:xfrm>
          <a:custGeom>
            <a:avLst/>
            <a:gdLst/>
            <a:ahLst/>
            <a:cxnLst>
              <a:cxn ang="0">
                <a:pos x="0" y="333016"/>
              </a:cxn>
              <a:cxn ang="0">
                <a:pos x="1204686" y="424265"/>
              </a:cxn>
              <a:cxn ang="0">
                <a:pos x="2322286" y="482324"/>
              </a:cxn>
              <a:cxn ang="0">
                <a:pos x="4891315" y="453294"/>
              </a:cxn>
              <a:cxn ang="0">
                <a:pos x="10972800" y="3351"/>
              </a:cxn>
              <a:cxn ang="0">
                <a:pos x="12601575" y="71759"/>
              </a:cxn>
              <a:cxn ang="0">
                <a:pos x="12296775" y="708882"/>
              </a:cxn>
              <a:cxn ang="0">
                <a:pos x="101600" y="708882"/>
              </a:cxn>
              <a:cxn ang="0">
                <a:pos x="0" y="333016"/>
              </a:cxn>
            </a:cxnLst>
            <a:rect l="0" t="0" r="r" b="b"/>
            <a:pathLst>
              <a:path w="12601575" h="708882">
                <a:moveTo>
                  <a:pt x="0" y="333016"/>
                </a:moveTo>
                <a:cubicBezTo>
                  <a:pt x="96762" y="256551"/>
                  <a:pt x="834572" y="392123"/>
                  <a:pt x="1204686" y="424265"/>
                </a:cubicBezTo>
                <a:cubicBezTo>
                  <a:pt x="1574800" y="456407"/>
                  <a:pt x="1615924" y="460553"/>
                  <a:pt x="2322286" y="482324"/>
                </a:cubicBezTo>
                <a:cubicBezTo>
                  <a:pt x="3028648" y="504095"/>
                  <a:pt x="3572934" y="475066"/>
                  <a:pt x="4891315" y="453294"/>
                </a:cubicBezTo>
                <a:cubicBezTo>
                  <a:pt x="6209696" y="431522"/>
                  <a:pt x="9695014" y="6464"/>
                  <a:pt x="10972800" y="3351"/>
                </a:cubicBezTo>
                <a:cubicBezTo>
                  <a:pt x="12250586" y="238"/>
                  <a:pt x="11747122" y="-16801"/>
                  <a:pt x="12601575" y="71759"/>
                </a:cubicBezTo>
                <a:lnTo>
                  <a:pt x="12296775" y="708882"/>
                </a:lnTo>
                <a:lnTo>
                  <a:pt x="101600" y="708882"/>
                </a:lnTo>
                <a:lnTo>
                  <a:pt x="0" y="333016"/>
                </a:lnTo>
                <a:close/>
              </a:path>
            </a:pathLst>
          </a:custGeom>
          <a:solidFill>
            <a:srgbClr val="288F20"/>
          </a:solidFill>
          <a:ln w="9525">
            <a:noFill/>
            <a:round/>
            <a:headEnd/>
            <a:tailEnd/>
          </a:ln>
        </p:spPr>
        <p:txBody>
          <a:bodyPr lIns="68571" tIns="34285" rIns="68571" bIns="34285" anchor="ctr"/>
          <a:lstStyle/>
          <a:p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49" name="椭圆 4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50" name="椭圆 49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31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26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24522" y="484312"/>
            <a:ext cx="5328592" cy="4266545"/>
            <a:chOff x="2268538" y="629960"/>
            <a:chExt cx="5328592" cy="4266545"/>
          </a:xfrm>
        </p:grpSpPr>
        <p:sp>
          <p:nvSpPr>
            <p:cNvPr id="46" name="任意多边形 45"/>
            <p:cNvSpPr/>
            <p:nvPr/>
          </p:nvSpPr>
          <p:spPr>
            <a:xfrm>
              <a:off x="2268538" y="844352"/>
              <a:ext cx="2302424" cy="1723614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400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220866" y="858104"/>
              <a:ext cx="2304256" cy="1723613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312765" y="3148853"/>
              <a:ext cx="2302424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220866" y="3174724"/>
              <a:ext cx="2304256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283396" y="642080"/>
              <a:ext cx="146351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土主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220866" y="629960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贵州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332051" y="2918633"/>
              <a:ext cx="1463513" cy="459751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云南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0866" y="2946336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科渝</a:t>
              </a:r>
              <a:r>
                <a:rPr lang="en-US" altLang="zh-CN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40546" y="1132384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余个功能需求，实现了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余个功能模块，制作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票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个。随时为用户提供技术支持，保证项目的稳定运行，并定时参与用户需求沟通，发布升级版本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24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endParaRPr lang="zh-CN" altLang="en-US" sz="12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292874" y="1132384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日上线，保持稳定运行。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340546" y="3510280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50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日已进入试运行阶段，预计明年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月正式上线。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292874" y="3510280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日已完成开发测试与培训工作，已达到上线条件。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8742E-6 C -0.0342 -0.11011 -0.06823 -0.21992 -0.08368 -0.31554 C -0.09914 -0.41116 -0.0915 -0.52776 -0.09323 -0.57433 C -0.09497 -0.62091 -0.09445 -0.60826 -0.09393 -0.5956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1522089"/>
            <a:ext cx="9145588" cy="2670205"/>
            <a:chOff x="0" y="1522089"/>
            <a:chExt cx="9145588" cy="2670205"/>
          </a:xfrm>
        </p:grpSpPr>
        <p:sp>
          <p:nvSpPr>
            <p:cNvPr id="19467" name="任意多边形 21"/>
            <p:cNvSpPr>
              <a:spLocks noChangeArrowheads="1"/>
            </p:cNvSpPr>
            <p:nvPr/>
          </p:nvSpPr>
          <p:spPr bwMode="auto">
            <a:xfrm>
              <a:off x="3541534" y="1526852"/>
              <a:ext cx="1031260" cy="1258880"/>
            </a:xfrm>
            <a:custGeom>
              <a:avLst/>
              <a:gdLst>
                <a:gd name="T0" fmla="*/ 0 w 1214904"/>
                <a:gd name="T1" fmla="*/ 0 h 2048025"/>
                <a:gd name="T2" fmla="*/ 1214904 w 1214904"/>
                <a:gd name="T3" fmla="*/ 1372484 h 2048025"/>
                <a:gd name="T4" fmla="*/ 1214904 w 1214904"/>
                <a:gd name="T5" fmla="*/ 1455115 h 2048025"/>
                <a:gd name="T6" fmla="*/ 1214904 w 1214904"/>
                <a:gd name="T7" fmla="*/ 1965394 h 2048025"/>
                <a:gd name="T8" fmla="*/ 1214904 w 1214904"/>
                <a:gd name="T9" fmla="*/ 2048025 h 2048025"/>
                <a:gd name="T10" fmla="*/ 0 w 1214904"/>
                <a:gd name="T11" fmla="*/ 1146305 h 2048025"/>
                <a:gd name="T12" fmla="*/ 0 w 1214904"/>
                <a:gd name="T13" fmla="*/ 1063674 h 2048025"/>
                <a:gd name="T14" fmla="*/ 0 w 1214904"/>
                <a:gd name="T15" fmla="*/ 82631 h 20480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4"/>
                <a:gd name="T25" fmla="*/ 0 h 2048025"/>
                <a:gd name="T26" fmla="*/ 1214904 w 1214904"/>
                <a:gd name="T27" fmla="*/ 2048025 h 20480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4" h="2048025">
                  <a:moveTo>
                    <a:pt x="0" y="0"/>
                  </a:moveTo>
                  <a:lnTo>
                    <a:pt x="1214904" y="1372484"/>
                  </a:lnTo>
                  <a:lnTo>
                    <a:pt x="1214904" y="1455115"/>
                  </a:lnTo>
                  <a:lnTo>
                    <a:pt x="1214904" y="1965394"/>
                  </a:lnTo>
                  <a:lnTo>
                    <a:pt x="1214904" y="2048025"/>
                  </a:lnTo>
                  <a:lnTo>
                    <a:pt x="0" y="1146305"/>
                  </a:lnTo>
                  <a:lnTo>
                    <a:pt x="0" y="1063674"/>
                  </a:lnTo>
                  <a:lnTo>
                    <a:pt x="0" y="82631"/>
                  </a:lnTo>
                  <a:close/>
                </a:path>
              </a:pathLst>
            </a:custGeom>
            <a:solidFill>
              <a:srgbClr val="15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8" name="任意多边形 25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1333912"/>
            </a:xfrm>
            <a:custGeom>
              <a:avLst/>
              <a:gdLst>
                <a:gd name="T0" fmla="*/ 1214904 w 1214906"/>
                <a:gd name="T1" fmla="*/ 2169441 h 2169441"/>
                <a:gd name="T2" fmla="*/ 1214904 w 1214906"/>
                <a:gd name="T3" fmla="*/ 1965393 h 2169441"/>
                <a:gd name="T4" fmla="*/ 1214906 w 1214906"/>
                <a:gd name="T5" fmla="*/ 1965394 h 2169441"/>
                <a:gd name="T6" fmla="*/ 1214906 w 1214906"/>
                <a:gd name="T7" fmla="*/ 1372484 h 2169441"/>
                <a:gd name="T8" fmla="*/ 2 w 1214906"/>
                <a:gd name="T9" fmla="*/ 0 h 2169441"/>
                <a:gd name="T10" fmla="*/ 2 w 1214906"/>
                <a:gd name="T11" fmla="*/ 204050 h 2169441"/>
                <a:gd name="T12" fmla="*/ 0 w 1214906"/>
                <a:gd name="T13" fmla="*/ 204047 h 2169441"/>
                <a:gd name="T14" fmla="*/ 0 w 1214906"/>
                <a:gd name="T15" fmla="*/ 1267721 h 21694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6"/>
                <a:gd name="T25" fmla="*/ 0 h 2169441"/>
                <a:gd name="T26" fmla="*/ 1214906 w 1214906"/>
                <a:gd name="T27" fmla="*/ 2169441 h 21694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6" h="2169441">
                  <a:moveTo>
                    <a:pt x="1214904" y="2169441"/>
                  </a:moveTo>
                  <a:lnTo>
                    <a:pt x="1214904" y="1965393"/>
                  </a:lnTo>
                  <a:lnTo>
                    <a:pt x="1214906" y="1965394"/>
                  </a:lnTo>
                  <a:lnTo>
                    <a:pt x="1214906" y="1372484"/>
                  </a:lnTo>
                  <a:lnTo>
                    <a:pt x="2" y="0"/>
                  </a:lnTo>
                  <a:lnTo>
                    <a:pt x="2" y="204050"/>
                  </a:lnTo>
                  <a:lnTo>
                    <a:pt x="0" y="204047"/>
                  </a:lnTo>
                  <a:lnTo>
                    <a:pt x="0" y="1267721"/>
                  </a:lnTo>
                  <a:close/>
                </a:path>
              </a:pathLst>
            </a:custGeom>
            <a:solidFill>
              <a:srgbClr val="302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9" name="矩形 27"/>
            <p:cNvSpPr>
              <a:spLocks noChangeArrowheads="1"/>
            </p:cNvSpPr>
            <p:nvPr/>
          </p:nvSpPr>
          <p:spPr bwMode="auto">
            <a:xfrm>
              <a:off x="0" y="1522089"/>
              <a:ext cx="3541534" cy="669338"/>
            </a:xfrm>
            <a:prstGeom prst="rect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0" name="矩形 28"/>
            <p:cNvSpPr>
              <a:spLocks noChangeArrowheads="1"/>
            </p:cNvSpPr>
            <p:nvPr/>
          </p:nvSpPr>
          <p:spPr bwMode="auto">
            <a:xfrm>
              <a:off x="0" y="2191427"/>
              <a:ext cx="3541534" cy="669338"/>
            </a:xfrm>
            <a:prstGeom prst="rect">
              <a:avLst/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商务系统、编码系统、综合系统测试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任意多边形 29"/>
            <p:cNvSpPr>
              <a:spLocks noChangeArrowheads="1"/>
            </p:cNvSpPr>
            <p:nvPr/>
          </p:nvSpPr>
          <p:spPr bwMode="auto">
            <a:xfrm>
              <a:off x="3541534" y="2191427"/>
              <a:ext cx="1031260" cy="669338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矩形 30"/>
            <p:cNvSpPr>
              <a:spLocks noChangeArrowheads="1"/>
            </p:cNvSpPr>
            <p:nvPr/>
          </p:nvSpPr>
          <p:spPr bwMode="auto">
            <a:xfrm flipV="1">
              <a:off x="0" y="3522956"/>
              <a:ext cx="3541534" cy="669338"/>
            </a:xfrm>
            <a:prstGeom prst="rect">
              <a:avLst/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3" name="矩形 31"/>
            <p:cNvSpPr>
              <a:spLocks noChangeArrowheads="1"/>
            </p:cNvSpPr>
            <p:nvPr/>
          </p:nvSpPr>
          <p:spPr bwMode="auto">
            <a:xfrm flipV="1">
              <a:off x="0" y="2853619"/>
              <a:ext cx="3541534" cy="669338"/>
            </a:xfrm>
            <a:prstGeom prst="rect">
              <a:avLst/>
            </a:pr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任意多边形 33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668147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859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任意多边形 34"/>
            <p:cNvSpPr>
              <a:spLocks noChangeArrowheads="1"/>
            </p:cNvSpPr>
            <p:nvPr/>
          </p:nvSpPr>
          <p:spPr bwMode="auto">
            <a:xfrm>
              <a:off x="4572794" y="2374839"/>
              <a:ext cx="4572794" cy="231053"/>
            </a:xfrm>
            <a:custGeom>
              <a:avLst/>
              <a:gdLst>
                <a:gd name="T0" fmla="*/ 0 w 6095998"/>
                <a:gd name="T1" fmla="*/ 0 h 308220"/>
                <a:gd name="T2" fmla="*/ 6095998 w 6095998"/>
                <a:gd name="T3" fmla="*/ 0 h 308220"/>
                <a:gd name="T4" fmla="*/ 6095998 w 6095998"/>
                <a:gd name="T5" fmla="*/ 308220 h 308220"/>
                <a:gd name="T6" fmla="*/ 0 w 6095998"/>
                <a:gd name="T7" fmla="*/ 308220 h 308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08220"/>
                <a:gd name="T14" fmla="*/ 6095998 w 6095998"/>
                <a:gd name="T15" fmla="*/ 308220 h 308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08220">
                  <a:moveTo>
                    <a:pt x="0" y="0"/>
                  </a:moveTo>
                  <a:lnTo>
                    <a:pt x="6095998" y="0"/>
                  </a:lnTo>
                  <a:lnTo>
                    <a:pt x="6095998" y="308220"/>
                  </a:lnTo>
                  <a:lnTo>
                    <a:pt x="0" y="308220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6" name="任意多边形 35"/>
            <p:cNvSpPr>
              <a:spLocks noChangeArrowheads="1"/>
            </p:cNvSpPr>
            <p:nvPr/>
          </p:nvSpPr>
          <p:spPr bwMode="auto">
            <a:xfrm>
              <a:off x="4572794" y="2604702"/>
              <a:ext cx="4572794" cy="244153"/>
            </a:xfrm>
            <a:custGeom>
              <a:avLst/>
              <a:gdLst>
                <a:gd name="T0" fmla="*/ 0 w 6096001"/>
                <a:gd name="T1" fmla="*/ 0 h 325464"/>
                <a:gd name="T2" fmla="*/ 6096001 w 6096001"/>
                <a:gd name="T3" fmla="*/ 0 h 325464"/>
                <a:gd name="T4" fmla="*/ 6096001 w 6096001"/>
                <a:gd name="T5" fmla="*/ 325464 h 325464"/>
                <a:gd name="T6" fmla="*/ 0 w 6096001"/>
                <a:gd name="T7" fmla="*/ 325464 h 325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5464"/>
                <a:gd name="T14" fmla="*/ 6096001 w 6096001"/>
                <a:gd name="T15" fmla="*/ 325464 h 325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5464">
                  <a:moveTo>
                    <a:pt x="0" y="0"/>
                  </a:moveTo>
                  <a:lnTo>
                    <a:pt x="6096001" y="0"/>
                  </a:lnTo>
                  <a:lnTo>
                    <a:pt x="6096001" y="325464"/>
                  </a:lnTo>
                  <a:lnTo>
                    <a:pt x="0" y="325464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7" name="任意多边形 36"/>
            <p:cNvSpPr>
              <a:spLocks noChangeArrowheads="1"/>
            </p:cNvSpPr>
            <p:nvPr/>
          </p:nvSpPr>
          <p:spPr bwMode="auto">
            <a:xfrm>
              <a:off x="4572794" y="2848855"/>
              <a:ext cx="4572794" cy="259636"/>
            </a:xfrm>
            <a:custGeom>
              <a:avLst/>
              <a:gdLst>
                <a:gd name="T0" fmla="*/ 0 w 6095998"/>
                <a:gd name="T1" fmla="*/ 0 h 344546"/>
                <a:gd name="T2" fmla="*/ 6095998 w 6095998"/>
                <a:gd name="T3" fmla="*/ 0 h 344546"/>
                <a:gd name="T4" fmla="*/ 6095998 w 6095998"/>
                <a:gd name="T5" fmla="*/ 344546 h 344546"/>
                <a:gd name="T6" fmla="*/ 0 w 6095998"/>
                <a:gd name="T7" fmla="*/ 344546 h 344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44546"/>
                <a:gd name="T14" fmla="*/ 6095998 w 6095998"/>
                <a:gd name="T15" fmla="*/ 344546 h 344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44546">
                  <a:moveTo>
                    <a:pt x="0" y="0"/>
                  </a:moveTo>
                  <a:lnTo>
                    <a:pt x="6095998" y="0"/>
                  </a:lnTo>
                  <a:lnTo>
                    <a:pt x="6095998" y="344546"/>
                  </a:lnTo>
                  <a:lnTo>
                    <a:pt x="0" y="344546"/>
                  </a:lnTo>
                  <a:close/>
                </a:path>
              </a:pathLst>
            </a:cu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8" name="任意多边形 37"/>
            <p:cNvSpPr>
              <a:spLocks noChangeArrowheads="1"/>
            </p:cNvSpPr>
            <p:nvPr/>
          </p:nvSpPr>
          <p:spPr bwMode="auto">
            <a:xfrm>
              <a:off x="4572794" y="3101345"/>
              <a:ext cx="4572794" cy="242962"/>
            </a:xfrm>
            <a:custGeom>
              <a:avLst/>
              <a:gdLst>
                <a:gd name="T0" fmla="*/ 0 w 6096001"/>
                <a:gd name="T1" fmla="*/ 0 h 324108"/>
                <a:gd name="T2" fmla="*/ 6096001 w 6096001"/>
                <a:gd name="T3" fmla="*/ 0 h 324108"/>
                <a:gd name="T4" fmla="*/ 6096001 w 6096001"/>
                <a:gd name="T5" fmla="*/ 324108 h 324108"/>
                <a:gd name="T6" fmla="*/ 0 w 6096001"/>
                <a:gd name="T7" fmla="*/ 324108 h 324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4108"/>
                <a:gd name="T14" fmla="*/ 6096001 w 6096001"/>
                <a:gd name="T15" fmla="*/ 324108 h 324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4108">
                  <a:moveTo>
                    <a:pt x="0" y="0"/>
                  </a:moveTo>
                  <a:lnTo>
                    <a:pt x="6096001" y="0"/>
                  </a:lnTo>
                  <a:lnTo>
                    <a:pt x="6096001" y="324108"/>
                  </a:lnTo>
                  <a:lnTo>
                    <a:pt x="0" y="324108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9" name="椭圆 38"/>
            <p:cNvSpPr>
              <a:spLocks noChangeArrowheads="1"/>
            </p:cNvSpPr>
            <p:nvPr/>
          </p:nvSpPr>
          <p:spPr bwMode="auto">
            <a:xfrm>
              <a:off x="5462346" y="2083047"/>
              <a:ext cx="1554035" cy="1554245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254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1" name="文本框 40"/>
            <p:cNvSpPr>
              <a:spLocks noChangeArrowheads="1"/>
            </p:cNvSpPr>
            <p:nvPr/>
          </p:nvSpPr>
          <p:spPr bwMode="auto">
            <a:xfrm>
              <a:off x="180306" y="1708448"/>
              <a:ext cx="3312368" cy="51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9" tIns="34295" rIns="68589" bIns="34295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土主、贵州、科渝、云南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500" dirty="0">
                <a:solidFill>
                  <a:srgbClr val="FBFBF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47169" y="3004592"/>
              <a:ext cx="1415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LBMS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0627" y="370492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物流项目现场实施及培训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0386" y="2500536"/>
            <a:ext cx="7336715" cy="2521332"/>
            <a:chOff x="831201" y="1641188"/>
            <a:chExt cx="7336715" cy="2521332"/>
          </a:xfrm>
        </p:grpSpPr>
        <p:sp>
          <p:nvSpPr>
            <p:cNvPr id="51" name="任意多边形 21"/>
            <p:cNvSpPr>
              <a:spLocks noChangeArrowheads="1"/>
            </p:cNvSpPr>
            <p:nvPr/>
          </p:nvSpPr>
          <p:spPr bwMode="auto">
            <a:xfrm>
              <a:off x="831201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25"/>
            <p:cNvSpPr>
              <a:spLocks noChangeArrowheads="1"/>
            </p:cNvSpPr>
            <p:nvPr/>
          </p:nvSpPr>
          <p:spPr bwMode="auto">
            <a:xfrm>
              <a:off x="1002681" y="181745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任意多边形 27"/>
            <p:cNvSpPr>
              <a:spLocks noChangeArrowheads="1"/>
            </p:cNvSpPr>
            <p:nvPr/>
          </p:nvSpPr>
          <p:spPr bwMode="auto">
            <a:xfrm flipV="1">
              <a:off x="3248589" y="2902450"/>
              <a:ext cx="2501938" cy="1260070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任意多边形 28"/>
            <p:cNvSpPr>
              <a:spLocks noChangeArrowheads="1"/>
            </p:cNvSpPr>
            <p:nvPr/>
          </p:nvSpPr>
          <p:spPr bwMode="auto">
            <a:xfrm>
              <a:off x="5665978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任意多边形 29"/>
            <p:cNvSpPr>
              <a:spLocks noChangeArrowheads="1"/>
            </p:cNvSpPr>
            <p:nvPr/>
          </p:nvSpPr>
          <p:spPr bwMode="auto">
            <a:xfrm>
              <a:off x="5835076" y="180554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任意多边形 30"/>
            <p:cNvSpPr>
              <a:spLocks noChangeArrowheads="1"/>
            </p:cNvSpPr>
            <p:nvPr/>
          </p:nvSpPr>
          <p:spPr bwMode="auto">
            <a:xfrm flipV="1">
              <a:off x="3412924" y="2907214"/>
              <a:ext cx="2173268" cy="1087376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文本框 31"/>
            <p:cNvSpPr>
              <a:spLocks noChangeArrowheads="1"/>
            </p:cNvSpPr>
            <p:nvPr/>
          </p:nvSpPr>
          <p:spPr bwMode="auto">
            <a:xfrm>
              <a:off x="1486158" y="2330773"/>
              <a:ext cx="962461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2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360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8" name="文本框 33"/>
            <p:cNvSpPr>
              <a:spLocks noChangeArrowheads="1"/>
            </p:cNvSpPr>
            <p:nvPr/>
          </p:nvSpPr>
          <p:spPr bwMode="auto">
            <a:xfrm>
              <a:off x="3996431" y="3371700"/>
              <a:ext cx="808573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9" name="文本框 34"/>
            <p:cNvSpPr>
              <a:spLocks noChangeArrowheads="1"/>
            </p:cNvSpPr>
            <p:nvPr/>
          </p:nvSpPr>
          <p:spPr bwMode="auto">
            <a:xfrm>
              <a:off x="6665626" y="2354419"/>
              <a:ext cx="446294" cy="43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60" name="文本框 36"/>
            <p:cNvSpPr>
              <a:spLocks noChangeArrowheads="1"/>
            </p:cNvSpPr>
            <p:nvPr/>
          </p:nvSpPr>
          <p:spPr bwMode="auto">
            <a:xfrm>
              <a:off x="957429" y="2932584"/>
              <a:ext cx="2015635" cy="39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100" b="1" dirty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 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测试出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BUG2360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grpSp>
          <p:nvGrpSpPr>
            <p:cNvPr id="61" name="组合 38"/>
            <p:cNvGrpSpPr>
              <a:grpSpLocks/>
            </p:cNvGrpSpPr>
            <p:nvPr/>
          </p:nvGrpSpPr>
          <p:grpSpPr bwMode="auto">
            <a:xfrm>
              <a:off x="4352491" y="3009639"/>
              <a:ext cx="367967" cy="418038"/>
              <a:chOff x="0" y="0"/>
              <a:chExt cx="406393" cy="459645"/>
            </a:xfrm>
          </p:grpSpPr>
          <p:sp>
            <p:nvSpPr>
              <p:cNvPr id="7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pic>
          <p:nvPicPr>
            <p:cNvPr id="62" name="Picture 3" descr="C:\Users\Administrator\Desktop\bug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839313" y="1929220"/>
              <a:ext cx="504083" cy="504056"/>
            </a:xfrm>
            <a:prstGeom prst="rect">
              <a:avLst/>
            </a:prstGeom>
            <a:noFill/>
          </p:spPr>
        </p:pic>
        <p:grpSp>
          <p:nvGrpSpPr>
            <p:cNvPr id="63" name="组合 42"/>
            <p:cNvGrpSpPr>
              <a:grpSpLocks/>
            </p:cNvGrpSpPr>
            <p:nvPr/>
          </p:nvGrpSpPr>
          <p:grpSpPr bwMode="auto">
            <a:xfrm>
              <a:off x="6805042" y="1996480"/>
              <a:ext cx="345341" cy="385882"/>
              <a:chOff x="0" y="0"/>
              <a:chExt cx="402656" cy="450303"/>
            </a:xfrm>
          </p:grpSpPr>
          <p:sp>
            <p:nvSpPr>
              <p:cNvPr id="6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4" name="文本框 36"/>
            <p:cNvSpPr>
              <a:spLocks noChangeArrowheads="1"/>
            </p:cNvSpPr>
            <p:nvPr/>
          </p:nvSpPr>
          <p:spPr bwMode="auto">
            <a:xfrm>
              <a:off x="3420666" y="2500536"/>
              <a:ext cx="2116623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编写测试用例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sp>
          <p:nvSpPr>
            <p:cNvPr id="65" name="文本框 36"/>
            <p:cNvSpPr>
              <a:spLocks noChangeArrowheads="1"/>
            </p:cNvSpPr>
            <p:nvPr/>
          </p:nvSpPr>
          <p:spPr bwMode="auto">
            <a:xfrm>
              <a:off x="5868938" y="2932584"/>
              <a:ext cx="1999605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召开现场宣讲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场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159E-6 L 0.00017 -0.3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101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26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44498" y="1861369"/>
            <a:ext cx="864000" cy="864000"/>
            <a:chOff x="904226" y="1861369"/>
            <a:chExt cx="864000" cy="864000"/>
          </a:xfrm>
        </p:grpSpPr>
        <p:sp>
          <p:nvSpPr>
            <p:cNvPr id="49" name="椭圆 48"/>
            <p:cNvSpPr/>
            <p:nvPr/>
          </p:nvSpPr>
          <p:spPr bwMode="auto">
            <a:xfrm>
              <a:off x="904226" y="1861369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1236759" y="2096284"/>
              <a:ext cx="265572" cy="387995"/>
            </a:xfrm>
            <a:custGeom>
              <a:avLst/>
              <a:gdLst>
                <a:gd name="T0" fmla="*/ 2147483647 w 83"/>
                <a:gd name="T1" fmla="*/ 963503320 h 119"/>
                <a:gd name="T2" fmla="*/ 2147483647 w 83"/>
                <a:gd name="T3" fmla="*/ 1756975798 h 119"/>
                <a:gd name="T4" fmla="*/ 2147483647 w 83"/>
                <a:gd name="T5" fmla="*/ 1530270518 h 119"/>
                <a:gd name="T6" fmla="*/ 2147483647 w 83"/>
                <a:gd name="T7" fmla="*/ 1360239676 h 119"/>
                <a:gd name="T8" fmla="*/ 2147483647 w 83"/>
                <a:gd name="T9" fmla="*/ 1190208835 h 119"/>
                <a:gd name="T10" fmla="*/ 2147483647 w 83"/>
                <a:gd name="T11" fmla="*/ 623441636 h 119"/>
                <a:gd name="T12" fmla="*/ 2147483647 w 83"/>
                <a:gd name="T13" fmla="*/ 566767198 h 119"/>
                <a:gd name="T14" fmla="*/ 2147483647 w 83"/>
                <a:gd name="T15" fmla="*/ 680123602 h 119"/>
                <a:gd name="T16" fmla="*/ 2147483647 w 83"/>
                <a:gd name="T17" fmla="*/ 963503320 h 119"/>
                <a:gd name="T18" fmla="*/ 2147483647 w 83"/>
                <a:gd name="T19" fmla="*/ 1473596080 h 119"/>
                <a:gd name="T20" fmla="*/ 2147483647 w 83"/>
                <a:gd name="T21" fmla="*/ 1643626922 h 119"/>
                <a:gd name="T22" fmla="*/ 1395567618 w 83"/>
                <a:gd name="T23" fmla="*/ 2147483647 h 119"/>
                <a:gd name="T24" fmla="*/ 1046679646 w 83"/>
                <a:gd name="T25" fmla="*/ 2147483647 h 119"/>
                <a:gd name="T26" fmla="*/ 2147483647 w 83"/>
                <a:gd name="T27" fmla="*/ 1473596080 h 119"/>
                <a:gd name="T28" fmla="*/ 755935618 w 83"/>
                <a:gd name="T29" fmla="*/ 2147483647 h 119"/>
                <a:gd name="T30" fmla="*/ 639632000 w 83"/>
                <a:gd name="T31" fmla="*/ 2147483647 h 119"/>
                <a:gd name="T32" fmla="*/ 1279271627 w 83"/>
                <a:gd name="T33" fmla="*/ 2147483647 h 119"/>
                <a:gd name="T34" fmla="*/ 2147483647 w 83"/>
                <a:gd name="T35" fmla="*/ 2147483647 h 119"/>
                <a:gd name="T36" fmla="*/ 1395567618 w 83"/>
                <a:gd name="T37" fmla="*/ 2147483647 h 119"/>
                <a:gd name="T38" fmla="*/ 755935618 w 83"/>
                <a:gd name="T39" fmla="*/ 2147483647 h 119"/>
                <a:gd name="T40" fmla="*/ 2147483647 w 83"/>
                <a:gd name="T41" fmla="*/ 2147483647 h 119"/>
                <a:gd name="T42" fmla="*/ 465191709 w 83"/>
                <a:gd name="T43" fmla="*/ 2147483647 h 119"/>
                <a:gd name="T44" fmla="*/ 0 w 83"/>
                <a:gd name="T45" fmla="*/ 2147483647 h 119"/>
                <a:gd name="T46" fmla="*/ 174447859 w 83"/>
                <a:gd name="T47" fmla="*/ 2147483647 h 119"/>
                <a:gd name="T48" fmla="*/ 348895718 w 83"/>
                <a:gd name="T49" fmla="*/ 2147483647 h 119"/>
                <a:gd name="T50" fmla="*/ 1628167226 w 83"/>
                <a:gd name="T51" fmla="*/ 1530270518 h 119"/>
                <a:gd name="T52" fmla="*/ 2147483647 w 83"/>
                <a:gd name="T53" fmla="*/ 680123602 h 119"/>
                <a:gd name="T54" fmla="*/ 2147483647 w 83"/>
                <a:gd name="T55" fmla="*/ 396736239 h 119"/>
                <a:gd name="T56" fmla="*/ 2147483647 w 83"/>
                <a:gd name="T57" fmla="*/ 56674453 h 119"/>
                <a:gd name="T58" fmla="*/ 2147483647 w 83"/>
                <a:gd name="T59" fmla="*/ 113356433 h 119"/>
                <a:gd name="T60" fmla="*/ 2147483647 w 83"/>
                <a:gd name="T61" fmla="*/ 736798040 h 119"/>
                <a:gd name="T62" fmla="*/ 2147483647 w 83"/>
                <a:gd name="T63" fmla="*/ 1190208835 h 119"/>
                <a:gd name="T64" fmla="*/ 2147483647 w 83"/>
                <a:gd name="T65" fmla="*/ 1756975798 h 119"/>
                <a:gd name="T66" fmla="*/ 2147483647 w 83"/>
                <a:gd name="T67" fmla="*/ 2147483647 h 1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3"/>
                <a:gd name="T103" fmla="*/ 0 h 119"/>
                <a:gd name="T104" fmla="*/ 83 w 83"/>
                <a:gd name="T105" fmla="*/ 119 h 1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3" h="119">
                  <a:moveTo>
                    <a:pt x="45" y="17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6"/>
                    <a:pt x="74" y="25"/>
                    <a:pt x="73" y="24"/>
                  </a:cubicBezTo>
                  <a:cubicBezTo>
                    <a:pt x="73" y="23"/>
                    <a:pt x="73" y="22"/>
                    <a:pt x="72" y="2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5" y="17"/>
                    <a:pt x="45" y="17"/>
                    <a:pt x="45" y="17"/>
                  </a:cubicBezTo>
                  <a:close/>
                  <a:moveTo>
                    <a:pt x="40" y="26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13" y="72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5" y="83"/>
                    <a:pt x="30" y="82"/>
                    <a:pt x="24" y="82"/>
                  </a:cubicBezTo>
                  <a:cubicBezTo>
                    <a:pt x="20" y="77"/>
                    <a:pt x="17" y="74"/>
                    <a:pt x="13" y="72"/>
                  </a:cubicBezTo>
                  <a:close/>
                  <a:moveTo>
                    <a:pt x="45" y="94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4"/>
                    <a:pt x="44" y="2"/>
                    <a:pt x="48" y="1"/>
                  </a:cubicBezTo>
                  <a:cubicBezTo>
                    <a:pt x="51" y="0"/>
                    <a:pt x="55" y="0"/>
                    <a:pt x="58" y="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80" y="15"/>
                    <a:pt x="82" y="18"/>
                    <a:pt x="83" y="21"/>
                  </a:cubicBezTo>
                  <a:cubicBezTo>
                    <a:pt x="83" y="24"/>
                    <a:pt x="83" y="28"/>
                    <a:pt x="81" y="31"/>
                  </a:cubicBezTo>
                  <a:cubicBezTo>
                    <a:pt x="69" y="52"/>
                    <a:pt x="57" y="73"/>
                    <a:pt x="4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44498" y="759666"/>
            <a:ext cx="864000" cy="864000"/>
            <a:chOff x="924012" y="759666"/>
            <a:chExt cx="864000" cy="864000"/>
          </a:xfrm>
        </p:grpSpPr>
        <p:sp>
          <p:nvSpPr>
            <p:cNvPr id="51" name="椭圆 50"/>
            <p:cNvSpPr/>
            <p:nvPr/>
          </p:nvSpPr>
          <p:spPr bwMode="auto">
            <a:xfrm>
              <a:off x="924012" y="759666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2" name="Group 12"/>
            <p:cNvGrpSpPr>
              <a:grpSpLocks noChangeAspect="1"/>
            </p:cNvGrpSpPr>
            <p:nvPr/>
          </p:nvGrpSpPr>
          <p:grpSpPr bwMode="auto">
            <a:xfrm>
              <a:off x="1123077" y="1027354"/>
              <a:ext cx="480765" cy="328623"/>
              <a:chOff x="3683" y="2052"/>
              <a:chExt cx="316" cy="216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683" y="2052"/>
                <a:ext cx="181" cy="216"/>
              </a:xfrm>
              <a:custGeom>
                <a:avLst/>
                <a:gdLst>
                  <a:gd name="T0" fmla="*/ 30 w 75"/>
                  <a:gd name="T1" fmla="*/ 14 h 89"/>
                  <a:gd name="T2" fmla="*/ 34 w 75"/>
                  <a:gd name="T3" fmla="*/ 5 h 89"/>
                  <a:gd name="T4" fmla="*/ 34 w 75"/>
                  <a:gd name="T5" fmla="*/ 5 h 89"/>
                  <a:gd name="T6" fmla="*/ 46 w 75"/>
                  <a:gd name="T7" fmla="*/ 0 h 89"/>
                  <a:gd name="T8" fmla="*/ 58 w 75"/>
                  <a:gd name="T9" fmla="*/ 5 h 89"/>
                  <a:gd name="T10" fmla="*/ 58 w 75"/>
                  <a:gd name="T11" fmla="*/ 5 h 89"/>
                  <a:gd name="T12" fmla="*/ 62 w 75"/>
                  <a:gd name="T13" fmla="*/ 17 h 89"/>
                  <a:gd name="T14" fmla="*/ 60 w 75"/>
                  <a:gd name="T15" fmla="*/ 26 h 89"/>
                  <a:gd name="T16" fmla="*/ 59 w 75"/>
                  <a:gd name="T17" fmla="*/ 28 h 89"/>
                  <a:gd name="T18" fmla="*/ 75 w 75"/>
                  <a:gd name="T19" fmla="*/ 28 h 89"/>
                  <a:gd name="T20" fmla="*/ 75 w 75"/>
                  <a:gd name="T21" fmla="*/ 43 h 89"/>
                  <a:gd name="T22" fmla="*/ 59 w 75"/>
                  <a:gd name="T23" fmla="*/ 43 h 89"/>
                  <a:gd name="T24" fmla="*/ 59 w 75"/>
                  <a:gd name="T25" fmla="*/ 46 h 89"/>
                  <a:gd name="T26" fmla="*/ 62 w 75"/>
                  <a:gd name="T27" fmla="*/ 58 h 89"/>
                  <a:gd name="T28" fmla="*/ 53 w 75"/>
                  <a:gd name="T29" fmla="*/ 80 h 89"/>
                  <a:gd name="T30" fmla="*/ 31 w 75"/>
                  <a:gd name="T31" fmla="*/ 89 h 89"/>
                  <a:gd name="T32" fmla="*/ 9 w 75"/>
                  <a:gd name="T33" fmla="*/ 80 h 89"/>
                  <a:gd name="T34" fmla="*/ 0 w 75"/>
                  <a:gd name="T35" fmla="*/ 58 h 89"/>
                  <a:gd name="T36" fmla="*/ 9 w 75"/>
                  <a:gd name="T37" fmla="*/ 36 h 89"/>
                  <a:gd name="T38" fmla="*/ 15 w 75"/>
                  <a:gd name="T39" fmla="*/ 31 h 89"/>
                  <a:gd name="T40" fmla="*/ 30 w 75"/>
                  <a:gd name="T41" fmla="*/ 14 h 89"/>
                  <a:gd name="T42" fmla="*/ 15 w 75"/>
                  <a:gd name="T43" fmla="*/ 57 h 89"/>
                  <a:gd name="T44" fmla="*/ 38 w 75"/>
                  <a:gd name="T45" fmla="*/ 43 h 89"/>
                  <a:gd name="T46" fmla="*/ 15 w 75"/>
                  <a:gd name="T47" fmla="*/ 57 h 89"/>
                  <a:gd name="T48" fmla="*/ 45 w 75"/>
                  <a:gd name="T49" fmla="*/ 44 h 89"/>
                  <a:gd name="T50" fmla="*/ 31 w 75"/>
                  <a:gd name="T51" fmla="*/ 38 h 89"/>
                  <a:gd name="T52" fmla="*/ 17 w 75"/>
                  <a:gd name="T53" fmla="*/ 44 h 89"/>
                  <a:gd name="T54" fmla="*/ 11 w 75"/>
                  <a:gd name="T55" fmla="*/ 58 h 89"/>
                  <a:gd name="T56" fmla="*/ 17 w 75"/>
                  <a:gd name="T57" fmla="*/ 72 h 89"/>
                  <a:gd name="T58" fmla="*/ 31 w 75"/>
                  <a:gd name="T59" fmla="*/ 78 h 89"/>
                  <a:gd name="T60" fmla="*/ 45 w 75"/>
                  <a:gd name="T61" fmla="*/ 72 h 89"/>
                  <a:gd name="T62" fmla="*/ 51 w 75"/>
                  <a:gd name="T63" fmla="*/ 58 h 89"/>
                  <a:gd name="T64" fmla="*/ 45 w 75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" h="89">
                    <a:moveTo>
                      <a:pt x="30" y="14"/>
                    </a:moveTo>
                    <a:cubicBezTo>
                      <a:pt x="30" y="11"/>
                      <a:pt x="32" y="7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7" y="2"/>
                      <a:pt x="42" y="0"/>
                      <a:pt x="46" y="0"/>
                    </a:cubicBezTo>
                    <a:cubicBezTo>
                      <a:pt x="51" y="0"/>
                      <a:pt x="55" y="2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1" y="8"/>
                      <a:pt x="62" y="12"/>
                      <a:pt x="62" y="17"/>
                    </a:cubicBezTo>
                    <a:cubicBezTo>
                      <a:pt x="62" y="20"/>
                      <a:pt x="61" y="23"/>
                      <a:pt x="60" y="26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50"/>
                      <a:pt x="62" y="54"/>
                      <a:pt x="62" y="58"/>
                    </a:cubicBezTo>
                    <a:cubicBezTo>
                      <a:pt x="62" y="67"/>
                      <a:pt x="58" y="74"/>
                      <a:pt x="53" y="80"/>
                    </a:cubicBezTo>
                    <a:cubicBezTo>
                      <a:pt x="47" y="85"/>
                      <a:pt x="39" y="89"/>
                      <a:pt x="31" y="89"/>
                    </a:cubicBezTo>
                    <a:cubicBezTo>
                      <a:pt x="22" y="89"/>
                      <a:pt x="15" y="85"/>
                      <a:pt x="9" y="80"/>
                    </a:cubicBezTo>
                    <a:cubicBezTo>
                      <a:pt x="4" y="74"/>
                      <a:pt x="0" y="67"/>
                      <a:pt x="0" y="58"/>
                    </a:cubicBezTo>
                    <a:cubicBezTo>
                      <a:pt x="0" y="50"/>
                      <a:pt x="4" y="42"/>
                      <a:pt x="9" y="36"/>
                    </a:cubicBezTo>
                    <a:cubicBezTo>
                      <a:pt x="11" y="34"/>
                      <a:pt x="13" y="33"/>
                      <a:pt x="15" y="31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  <a:moveTo>
                      <a:pt x="15" y="57"/>
                    </a:moveTo>
                    <a:cubicBezTo>
                      <a:pt x="21" y="51"/>
                      <a:pt x="28" y="47"/>
                      <a:pt x="38" y="43"/>
                    </a:cubicBezTo>
                    <a:cubicBezTo>
                      <a:pt x="28" y="42"/>
                      <a:pt x="16" y="44"/>
                      <a:pt x="15" y="57"/>
                    </a:cubicBezTo>
                    <a:close/>
                    <a:moveTo>
                      <a:pt x="45" y="44"/>
                    </a:moveTo>
                    <a:cubicBezTo>
                      <a:pt x="41" y="40"/>
                      <a:pt x="36" y="38"/>
                      <a:pt x="31" y="38"/>
                    </a:cubicBezTo>
                    <a:cubicBezTo>
                      <a:pt x="25" y="38"/>
                      <a:pt x="20" y="40"/>
                      <a:pt x="17" y="44"/>
                    </a:cubicBezTo>
                    <a:cubicBezTo>
                      <a:pt x="13" y="48"/>
                      <a:pt x="11" y="53"/>
                      <a:pt x="11" y="58"/>
                    </a:cubicBezTo>
                    <a:cubicBezTo>
                      <a:pt x="11" y="64"/>
                      <a:pt x="13" y="69"/>
                      <a:pt x="17" y="72"/>
                    </a:cubicBezTo>
                    <a:cubicBezTo>
                      <a:pt x="20" y="76"/>
                      <a:pt x="25" y="78"/>
                      <a:pt x="31" y="78"/>
                    </a:cubicBezTo>
                    <a:cubicBezTo>
                      <a:pt x="36" y="78"/>
                      <a:pt x="41" y="76"/>
                      <a:pt x="45" y="72"/>
                    </a:cubicBezTo>
                    <a:cubicBezTo>
                      <a:pt x="49" y="69"/>
                      <a:pt x="51" y="64"/>
                      <a:pt x="51" y="58"/>
                    </a:cubicBezTo>
                    <a:cubicBezTo>
                      <a:pt x="51" y="53"/>
                      <a:pt x="49" y="48"/>
                      <a:pt x="4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845" y="2052"/>
                <a:ext cx="154" cy="216"/>
              </a:xfrm>
              <a:custGeom>
                <a:avLst/>
                <a:gdLst>
                  <a:gd name="T0" fmla="*/ 34 w 64"/>
                  <a:gd name="T1" fmla="*/ 14 h 89"/>
                  <a:gd name="T2" fmla="*/ 29 w 64"/>
                  <a:gd name="T3" fmla="*/ 5 h 89"/>
                  <a:gd name="T4" fmla="*/ 29 w 64"/>
                  <a:gd name="T5" fmla="*/ 5 h 89"/>
                  <a:gd name="T6" fmla="*/ 18 w 64"/>
                  <a:gd name="T7" fmla="*/ 0 h 89"/>
                  <a:gd name="T8" fmla="*/ 6 w 64"/>
                  <a:gd name="T9" fmla="*/ 5 h 89"/>
                  <a:gd name="T10" fmla="*/ 6 w 64"/>
                  <a:gd name="T11" fmla="*/ 5 h 89"/>
                  <a:gd name="T12" fmla="*/ 1 w 64"/>
                  <a:gd name="T13" fmla="*/ 17 h 89"/>
                  <a:gd name="T14" fmla="*/ 4 w 64"/>
                  <a:gd name="T15" fmla="*/ 26 h 89"/>
                  <a:gd name="T16" fmla="*/ 4 w 64"/>
                  <a:gd name="T17" fmla="*/ 28 h 89"/>
                  <a:gd name="T18" fmla="*/ 0 w 64"/>
                  <a:gd name="T19" fmla="*/ 28 h 89"/>
                  <a:gd name="T20" fmla="*/ 0 w 64"/>
                  <a:gd name="T21" fmla="*/ 42 h 89"/>
                  <a:gd name="T22" fmla="*/ 5 w 64"/>
                  <a:gd name="T23" fmla="*/ 42 h 89"/>
                  <a:gd name="T24" fmla="*/ 5 w 64"/>
                  <a:gd name="T25" fmla="*/ 46 h 89"/>
                  <a:gd name="T26" fmla="*/ 2 w 64"/>
                  <a:gd name="T27" fmla="*/ 58 h 89"/>
                  <a:gd name="T28" fmla="*/ 11 w 64"/>
                  <a:gd name="T29" fmla="*/ 80 h 89"/>
                  <a:gd name="T30" fmla="*/ 33 w 64"/>
                  <a:gd name="T31" fmla="*/ 89 h 89"/>
                  <a:gd name="T32" fmla="*/ 55 w 64"/>
                  <a:gd name="T33" fmla="*/ 80 h 89"/>
                  <a:gd name="T34" fmla="*/ 64 w 64"/>
                  <a:gd name="T35" fmla="*/ 58 h 89"/>
                  <a:gd name="T36" fmla="*/ 55 w 64"/>
                  <a:gd name="T37" fmla="*/ 36 h 89"/>
                  <a:gd name="T38" fmla="*/ 49 w 64"/>
                  <a:gd name="T39" fmla="*/ 31 h 89"/>
                  <a:gd name="T40" fmla="*/ 34 w 64"/>
                  <a:gd name="T41" fmla="*/ 14 h 89"/>
                  <a:gd name="T42" fmla="*/ 17 w 64"/>
                  <a:gd name="T43" fmla="*/ 57 h 89"/>
                  <a:gd name="T44" fmla="*/ 40 w 64"/>
                  <a:gd name="T45" fmla="*/ 43 h 89"/>
                  <a:gd name="T46" fmla="*/ 17 w 64"/>
                  <a:gd name="T47" fmla="*/ 57 h 89"/>
                  <a:gd name="T48" fmla="*/ 19 w 64"/>
                  <a:gd name="T49" fmla="*/ 44 h 89"/>
                  <a:gd name="T50" fmla="*/ 33 w 64"/>
                  <a:gd name="T51" fmla="*/ 38 h 89"/>
                  <a:gd name="T52" fmla="*/ 47 w 64"/>
                  <a:gd name="T53" fmla="*/ 44 h 89"/>
                  <a:gd name="T54" fmla="*/ 53 w 64"/>
                  <a:gd name="T55" fmla="*/ 58 h 89"/>
                  <a:gd name="T56" fmla="*/ 47 w 64"/>
                  <a:gd name="T57" fmla="*/ 72 h 89"/>
                  <a:gd name="T58" fmla="*/ 33 w 64"/>
                  <a:gd name="T59" fmla="*/ 78 h 89"/>
                  <a:gd name="T60" fmla="*/ 19 w 64"/>
                  <a:gd name="T61" fmla="*/ 72 h 89"/>
                  <a:gd name="T62" fmla="*/ 13 w 64"/>
                  <a:gd name="T63" fmla="*/ 58 h 89"/>
                  <a:gd name="T64" fmla="*/ 19 w 64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89">
                    <a:moveTo>
                      <a:pt x="34" y="14"/>
                    </a:moveTo>
                    <a:cubicBezTo>
                      <a:pt x="33" y="11"/>
                      <a:pt x="32" y="7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2"/>
                      <a:pt x="22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8"/>
                      <a:pt x="1" y="12"/>
                      <a:pt x="1" y="17"/>
                    </a:cubicBezTo>
                    <a:cubicBezTo>
                      <a:pt x="1" y="20"/>
                      <a:pt x="2" y="23"/>
                      <a:pt x="4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3" y="50"/>
                      <a:pt x="2" y="54"/>
                      <a:pt x="2" y="58"/>
                    </a:cubicBezTo>
                    <a:cubicBezTo>
                      <a:pt x="2" y="67"/>
                      <a:pt x="6" y="74"/>
                      <a:pt x="11" y="80"/>
                    </a:cubicBezTo>
                    <a:cubicBezTo>
                      <a:pt x="17" y="85"/>
                      <a:pt x="24" y="89"/>
                      <a:pt x="33" y="89"/>
                    </a:cubicBezTo>
                    <a:cubicBezTo>
                      <a:pt x="41" y="89"/>
                      <a:pt x="49" y="85"/>
                      <a:pt x="55" y="80"/>
                    </a:cubicBezTo>
                    <a:cubicBezTo>
                      <a:pt x="60" y="74"/>
                      <a:pt x="64" y="67"/>
                      <a:pt x="64" y="58"/>
                    </a:cubicBezTo>
                    <a:cubicBezTo>
                      <a:pt x="64" y="50"/>
                      <a:pt x="60" y="42"/>
                      <a:pt x="55" y="36"/>
                    </a:cubicBezTo>
                    <a:cubicBezTo>
                      <a:pt x="53" y="34"/>
                      <a:pt x="51" y="33"/>
                      <a:pt x="49" y="31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  <a:moveTo>
                      <a:pt x="17" y="57"/>
                    </a:moveTo>
                    <a:cubicBezTo>
                      <a:pt x="18" y="44"/>
                      <a:pt x="30" y="42"/>
                      <a:pt x="40" y="43"/>
                    </a:cubicBezTo>
                    <a:cubicBezTo>
                      <a:pt x="30" y="47"/>
                      <a:pt x="23" y="51"/>
                      <a:pt x="17" y="57"/>
                    </a:cubicBezTo>
                    <a:close/>
                    <a:moveTo>
                      <a:pt x="19" y="44"/>
                    </a:moveTo>
                    <a:cubicBezTo>
                      <a:pt x="22" y="40"/>
                      <a:pt x="27" y="38"/>
                      <a:pt x="33" y="38"/>
                    </a:cubicBezTo>
                    <a:cubicBezTo>
                      <a:pt x="38" y="38"/>
                      <a:pt x="43" y="40"/>
                      <a:pt x="47" y="44"/>
                    </a:cubicBezTo>
                    <a:cubicBezTo>
                      <a:pt x="51" y="48"/>
                      <a:pt x="53" y="53"/>
                      <a:pt x="53" y="58"/>
                    </a:cubicBezTo>
                    <a:cubicBezTo>
                      <a:pt x="53" y="64"/>
                      <a:pt x="51" y="69"/>
                      <a:pt x="47" y="72"/>
                    </a:cubicBezTo>
                    <a:cubicBezTo>
                      <a:pt x="43" y="76"/>
                      <a:pt x="38" y="78"/>
                      <a:pt x="33" y="78"/>
                    </a:cubicBezTo>
                    <a:cubicBezTo>
                      <a:pt x="27" y="78"/>
                      <a:pt x="22" y="76"/>
                      <a:pt x="19" y="72"/>
                    </a:cubicBezTo>
                    <a:cubicBezTo>
                      <a:pt x="15" y="69"/>
                      <a:pt x="13" y="64"/>
                      <a:pt x="13" y="58"/>
                    </a:cubicBezTo>
                    <a:cubicBezTo>
                      <a:pt x="13" y="53"/>
                      <a:pt x="15" y="48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044498" y="2882250"/>
            <a:ext cx="864000" cy="864000"/>
            <a:chOff x="924012" y="2882250"/>
            <a:chExt cx="864000" cy="864000"/>
          </a:xfrm>
        </p:grpSpPr>
        <p:sp>
          <p:nvSpPr>
            <p:cNvPr id="55" name="椭圆 54"/>
            <p:cNvSpPr/>
            <p:nvPr/>
          </p:nvSpPr>
          <p:spPr bwMode="auto">
            <a:xfrm>
              <a:off x="924012" y="2882250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116182" y="3123926"/>
              <a:ext cx="408979" cy="340714"/>
            </a:xfrm>
            <a:custGeom>
              <a:avLst/>
              <a:gdLst>
                <a:gd name="T0" fmla="*/ 827032318 w 521"/>
                <a:gd name="T1" fmla="*/ 163771701 h 418"/>
                <a:gd name="T2" fmla="*/ 837118274 w 521"/>
                <a:gd name="T3" fmla="*/ 57950506 h 418"/>
                <a:gd name="T4" fmla="*/ 885026417 w 521"/>
                <a:gd name="T5" fmla="*/ 0 h 418"/>
                <a:gd name="T6" fmla="*/ 1313671113 w 521"/>
                <a:gd name="T7" fmla="*/ 0 h 418"/>
                <a:gd name="T8" fmla="*/ 1313671113 w 521"/>
                <a:gd name="T9" fmla="*/ 992703749 h 418"/>
                <a:gd name="T10" fmla="*/ 1268285204 w 521"/>
                <a:gd name="T11" fmla="*/ 1053172989 h 418"/>
                <a:gd name="T12" fmla="*/ 837118274 w 521"/>
                <a:gd name="T13" fmla="*/ 1053172989 h 418"/>
                <a:gd name="T14" fmla="*/ 837118274 w 521"/>
                <a:gd name="T15" fmla="*/ 854129202 h 418"/>
                <a:gd name="T16" fmla="*/ 592539249 w 521"/>
                <a:gd name="T17" fmla="*/ 854129202 h 418"/>
                <a:gd name="T18" fmla="*/ 650531561 w 521"/>
                <a:gd name="T19" fmla="*/ 959950371 h 418"/>
                <a:gd name="T20" fmla="*/ 199194556 w 521"/>
                <a:gd name="T21" fmla="*/ 1053172989 h 418"/>
                <a:gd name="T22" fmla="*/ 267272675 w 521"/>
                <a:gd name="T23" fmla="*/ 959950371 h 418"/>
                <a:gd name="T24" fmla="*/ 60514570 w 521"/>
                <a:gd name="T25" fmla="*/ 854129202 h 418"/>
                <a:gd name="T26" fmla="*/ 0 w 521"/>
                <a:gd name="T27" fmla="*/ 796178522 h 418"/>
                <a:gd name="T28" fmla="*/ 0 w 521"/>
                <a:gd name="T29" fmla="*/ 163771701 h 418"/>
                <a:gd name="T30" fmla="*/ 60514570 w 521"/>
                <a:gd name="T31" fmla="*/ 163771701 h 418"/>
                <a:gd name="T32" fmla="*/ 292487068 w 521"/>
                <a:gd name="T33" fmla="*/ 655083629 h 418"/>
                <a:gd name="T34" fmla="*/ 234494757 w 521"/>
                <a:gd name="T35" fmla="*/ 478715013 h 418"/>
                <a:gd name="T36" fmla="*/ 234494757 w 521"/>
                <a:gd name="T37" fmla="*/ 655083629 h 418"/>
                <a:gd name="T38" fmla="*/ 650531561 w 521"/>
                <a:gd name="T39" fmla="*/ 655083629 h 418"/>
                <a:gd name="T40" fmla="*/ 582453492 w 521"/>
                <a:gd name="T41" fmla="*/ 350218573 h 418"/>
                <a:gd name="T42" fmla="*/ 582453492 w 521"/>
                <a:gd name="T43" fmla="*/ 655083629 h 418"/>
                <a:gd name="T44" fmla="*/ 559759743 w 521"/>
                <a:gd name="T45" fmla="*/ 655083629 h 418"/>
                <a:gd name="T46" fmla="*/ 501767431 w 521"/>
                <a:gd name="T47" fmla="*/ 549262460 h 418"/>
                <a:gd name="T48" fmla="*/ 501767431 w 521"/>
                <a:gd name="T49" fmla="*/ 655083629 h 418"/>
                <a:gd name="T50" fmla="*/ 466467280 w 521"/>
                <a:gd name="T51" fmla="*/ 655083629 h 418"/>
                <a:gd name="T52" fmla="*/ 408473280 w 521"/>
                <a:gd name="T53" fmla="*/ 513988736 h 418"/>
                <a:gd name="T54" fmla="*/ 408473280 w 521"/>
                <a:gd name="T55" fmla="*/ 655083629 h 418"/>
                <a:gd name="T56" fmla="*/ 385781120 w 521"/>
                <a:gd name="T57" fmla="*/ 655083629 h 418"/>
                <a:gd name="T58" fmla="*/ 325266575 w 521"/>
                <a:gd name="T59" fmla="*/ 433363083 h 418"/>
                <a:gd name="T60" fmla="*/ 325266575 w 521"/>
                <a:gd name="T61" fmla="*/ 655083629 h 418"/>
                <a:gd name="T62" fmla="*/ 1210291304 w 521"/>
                <a:gd name="T63" fmla="*/ 372893744 h 418"/>
                <a:gd name="T64" fmla="*/ 1001012629 w 521"/>
                <a:gd name="T65" fmla="*/ 304865056 h 418"/>
                <a:gd name="T66" fmla="*/ 1210291304 w 521"/>
                <a:gd name="T67" fmla="*/ 199045424 h 418"/>
                <a:gd name="T68" fmla="*/ 943018729 w 521"/>
                <a:gd name="T69" fmla="*/ 115899426 h 418"/>
                <a:gd name="T70" fmla="*/ 1210291304 w 521"/>
                <a:gd name="T71" fmla="*/ 947351820 h 418"/>
                <a:gd name="T72" fmla="*/ 1001012629 w 521"/>
                <a:gd name="T73" fmla="*/ 478715013 h 418"/>
                <a:gd name="T74" fmla="*/ 1001012629 w 521"/>
                <a:gd name="T75" fmla="*/ 372893744 h 418"/>
                <a:gd name="T76" fmla="*/ 105900504 w 521"/>
                <a:gd name="T77" fmla="*/ 279669540 h 418"/>
                <a:gd name="T78" fmla="*/ 779125764 w 521"/>
                <a:gd name="T79" fmla="*/ 748307834 h 41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21"/>
                <a:gd name="T121" fmla="*/ 0 h 418"/>
                <a:gd name="T122" fmla="*/ 521 w 521"/>
                <a:gd name="T123" fmla="*/ 418 h 41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21" h="418">
                  <a:moveTo>
                    <a:pt x="24" y="65"/>
                  </a:moveTo>
                  <a:lnTo>
                    <a:pt x="328" y="65"/>
                  </a:lnTo>
                  <a:lnTo>
                    <a:pt x="332" y="65"/>
                  </a:lnTo>
                  <a:lnTo>
                    <a:pt x="332" y="23"/>
                  </a:lnTo>
                  <a:lnTo>
                    <a:pt x="332" y="0"/>
                  </a:lnTo>
                  <a:lnTo>
                    <a:pt x="351" y="0"/>
                  </a:lnTo>
                  <a:lnTo>
                    <a:pt x="503" y="0"/>
                  </a:lnTo>
                  <a:lnTo>
                    <a:pt x="521" y="0"/>
                  </a:lnTo>
                  <a:lnTo>
                    <a:pt x="521" y="23"/>
                  </a:lnTo>
                  <a:lnTo>
                    <a:pt x="521" y="394"/>
                  </a:lnTo>
                  <a:lnTo>
                    <a:pt x="521" y="418"/>
                  </a:lnTo>
                  <a:lnTo>
                    <a:pt x="503" y="418"/>
                  </a:lnTo>
                  <a:lnTo>
                    <a:pt x="351" y="418"/>
                  </a:lnTo>
                  <a:lnTo>
                    <a:pt x="332" y="418"/>
                  </a:lnTo>
                  <a:lnTo>
                    <a:pt x="332" y="394"/>
                  </a:lnTo>
                  <a:lnTo>
                    <a:pt x="332" y="339"/>
                  </a:lnTo>
                  <a:lnTo>
                    <a:pt x="328" y="339"/>
                  </a:lnTo>
                  <a:lnTo>
                    <a:pt x="235" y="339"/>
                  </a:lnTo>
                  <a:lnTo>
                    <a:pt x="235" y="381"/>
                  </a:lnTo>
                  <a:lnTo>
                    <a:pt x="258" y="381"/>
                  </a:lnTo>
                  <a:lnTo>
                    <a:pt x="258" y="418"/>
                  </a:lnTo>
                  <a:lnTo>
                    <a:pt x="79" y="418"/>
                  </a:lnTo>
                  <a:lnTo>
                    <a:pt x="79" y="381"/>
                  </a:lnTo>
                  <a:lnTo>
                    <a:pt x="106" y="381"/>
                  </a:lnTo>
                  <a:lnTo>
                    <a:pt x="106" y="339"/>
                  </a:lnTo>
                  <a:lnTo>
                    <a:pt x="24" y="339"/>
                  </a:lnTo>
                  <a:lnTo>
                    <a:pt x="0" y="339"/>
                  </a:lnTo>
                  <a:lnTo>
                    <a:pt x="0" y="316"/>
                  </a:lnTo>
                  <a:lnTo>
                    <a:pt x="0" y="88"/>
                  </a:lnTo>
                  <a:lnTo>
                    <a:pt x="0" y="65"/>
                  </a:lnTo>
                  <a:lnTo>
                    <a:pt x="24" y="65"/>
                  </a:lnTo>
                  <a:close/>
                  <a:moveTo>
                    <a:pt x="93" y="260"/>
                  </a:moveTo>
                  <a:lnTo>
                    <a:pt x="116" y="260"/>
                  </a:lnTo>
                  <a:lnTo>
                    <a:pt x="116" y="190"/>
                  </a:lnTo>
                  <a:lnTo>
                    <a:pt x="93" y="190"/>
                  </a:lnTo>
                  <a:lnTo>
                    <a:pt x="93" y="260"/>
                  </a:lnTo>
                  <a:close/>
                  <a:moveTo>
                    <a:pt x="231" y="260"/>
                  </a:moveTo>
                  <a:lnTo>
                    <a:pt x="258" y="260"/>
                  </a:lnTo>
                  <a:lnTo>
                    <a:pt x="258" y="139"/>
                  </a:lnTo>
                  <a:lnTo>
                    <a:pt x="231" y="139"/>
                  </a:lnTo>
                  <a:lnTo>
                    <a:pt x="231" y="260"/>
                  </a:lnTo>
                  <a:close/>
                  <a:moveTo>
                    <a:pt x="199" y="260"/>
                  </a:moveTo>
                  <a:lnTo>
                    <a:pt x="222" y="260"/>
                  </a:lnTo>
                  <a:lnTo>
                    <a:pt x="222" y="218"/>
                  </a:lnTo>
                  <a:lnTo>
                    <a:pt x="199" y="218"/>
                  </a:lnTo>
                  <a:lnTo>
                    <a:pt x="199" y="260"/>
                  </a:lnTo>
                  <a:close/>
                  <a:moveTo>
                    <a:pt x="162" y="260"/>
                  </a:moveTo>
                  <a:lnTo>
                    <a:pt x="185" y="260"/>
                  </a:lnTo>
                  <a:lnTo>
                    <a:pt x="185" y="204"/>
                  </a:lnTo>
                  <a:lnTo>
                    <a:pt x="162" y="204"/>
                  </a:lnTo>
                  <a:lnTo>
                    <a:pt x="162" y="260"/>
                  </a:lnTo>
                  <a:close/>
                  <a:moveTo>
                    <a:pt x="129" y="260"/>
                  </a:moveTo>
                  <a:lnTo>
                    <a:pt x="153" y="260"/>
                  </a:lnTo>
                  <a:lnTo>
                    <a:pt x="153" y="172"/>
                  </a:lnTo>
                  <a:lnTo>
                    <a:pt x="129" y="172"/>
                  </a:lnTo>
                  <a:lnTo>
                    <a:pt x="129" y="260"/>
                  </a:lnTo>
                  <a:close/>
                  <a:moveTo>
                    <a:pt x="397" y="148"/>
                  </a:moveTo>
                  <a:lnTo>
                    <a:pt x="480" y="148"/>
                  </a:lnTo>
                  <a:lnTo>
                    <a:pt x="480" y="121"/>
                  </a:lnTo>
                  <a:lnTo>
                    <a:pt x="397" y="121"/>
                  </a:lnTo>
                  <a:lnTo>
                    <a:pt x="397" y="79"/>
                  </a:lnTo>
                  <a:lnTo>
                    <a:pt x="480" y="79"/>
                  </a:lnTo>
                  <a:lnTo>
                    <a:pt x="480" y="46"/>
                  </a:lnTo>
                  <a:lnTo>
                    <a:pt x="374" y="46"/>
                  </a:lnTo>
                  <a:lnTo>
                    <a:pt x="374" y="376"/>
                  </a:lnTo>
                  <a:lnTo>
                    <a:pt x="480" y="376"/>
                  </a:lnTo>
                  <a:lnTo>
                    <a:pt x="480" y="190"/>
                  </a:lnTo>
                  <a:lnTo>
                    <a:pt x="397" y="190"/>
                  </a:lnTo>
                  <a:lnTo>
                    <a:pt x="397" y="148"/>
                  </a:lnTo>
                  <a:close/>
                  <a:moveTo>
                    <a:pt x="309" y="111"/>
                  </a:moveTo>
                  <a:lnTo>
                    <a:pt x="42" y="111"/>
                  </a:lnTo>
                  <a:lnTo>
                    <a:pt x="42" y="297"/>
                  </a:lnTo>
                  <a:lnTo>
                    <a:pt x="309" y="297"/>
                  </a:lnTo>
                  <a:lnTo>
                    <a:pt x="309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4498" y="3940852"/>
            <a:ext cx="864000" cy="864000"/>
            <a:chOff x="904226" y="3940852"/>
            <a:chExt cx="864000" cy="864000"/>
          </a:xfrm>
        </p:grpSpPr>
        <p:sp>
          <p:nvSpPr>
            <p:cNvPr id="57" name="椭圆 56"/>
            <p:cNvSpPr/>
            <p:nvPr/>
          </p:nvSpPr>
          <p:spPr bwMode="auto">
            <a:xfrm>
              <a:off x="904226" y="3940852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1143647" y="4178555"/>
              <a:ext cx="367838" cy="388593"/>
            </a:xfrm>
            <a:custGeom>
              <a:avLst/>
              <a:gdLst>
                <a:gd name="T0" fmla="*/ 763559453 w 101"/>
                <a:gd name="T1" fmla="*/ 711546104 h 123"/>
                <a:gd name="T2" fmla="*/ 2147483647 w 101"/>
                <a:gd name="T3" fmla="*/ 444716393 h 123"/>
                <a:gd name="T4" fmla="*/ 2147483647 w 101"/>
                <a:gd name="T5" fmla="*/ 711546104 h 123"/>
                <a:gd name="T6" fmla="*/ 2147483647 w 101"/>
                <a:gd name="T7" fmla="*/ 800489341 h 123"/>
                <a:gd name="T8" fmla="*/ 1257627802 w 101"/>
                <a:gd name="T9" fmla="*/ 1067319261 h 123"/>
                <a:gd name="T10" fmla="*/ 1033050766 w 101"/>
                <a:gd name="T11" fmla="*/ 1378623924 h 123"/>
                <a:gd name="T12" fmla="*/ 1033050766 w 101"/>
                <a:gd name="T13" fmla="*/ 2147483647 h 123"/>
                <a:gd name="T14" fmla="*/ 763559453 w 101"/>
                <a:gd name="T15" fmla="*/ 2147483647 h 123"/>
                <a:gd name="T16" fmla="*/ 763559453 w 101"/>
                <a:gd name="T17" fmla="*/ 711546104 h 123"/>
                <a:gd name="T18" fmla="*/ 2147483647 w 101"/>
                <a:gd name="T19" fmla="*/ 2147483647 h 123"/>
                <a:gd name="T20" fmla="*/ 2147483647 w 101"/>
                <a:gd name="T21" fmla="*/ 2147483647 h 123"/>
                <a:gd name="T22" fmla="*/ 2147483647 w 101"/>
                <a:gd name="T23" fmla="*/ 2147483647 h 123"/>
                <a:gd name="T24" fmla="*/ 2147483647 w 101"/>
                <a:gd name="T25" fmla="*/ 1956752048 h 123"/>
                <a:gd name="T26" fmla="*/ 2147483647 w 101"/>
                <a:gd name="T27" fmla="*/ 2147483647 h 123"/>
                <a:gd name="T28" fmla="*/ 2021187465 w 101"/>
                <a:gd name="T29" fmla="*/ 1689921920 h 123"/>
                <a:gd name="T30" fmla="*/ 2021187465 w 101"/>
                <a:gd name="T31" fmla="*/ 2147483647 h 123"/>
                <a:gd name="T32" fmla="*/ 2147483647 w 101"/>
                <a:gd name="T33" fmla="*/ 2147483647 h 123"/>
                <a:gd name="T34" fmla="*/ 2147483647 w 101"/>
                <a:gd name="T35" fmla="*/ 2147483647 h 123"/>
                <a:gd name="T36" fmla="*/ 2147483647 w 101"/>
                <a:gd name="T37" fmla="*/ 1689921920 h 123"/>
                <a:gd name="T38" fmla="*/ 2147483647 w 101"/>
                <a:gd name="T39" fmla="*/ 1423092209 h 123"/>
                <a:gd name="T40" fmla="*/ 2021187465 w 101"/>
                <a:gd name="T41" fmla="*/ 1689921920 h 123"/>
                <a:gd name="T42" fmla="*/ 1347462639 w 101"/>
                <a:gd name="T43" fmla="*/ 1289680687 h 123"/>
                <a:gd name="T44" fmla="*/ 1212713736 w 101"/>
                <a:gd name="T45" fmla="*/ 1378623924 h 123"/>
                <a:gd name="T46" fmla="*/ 1212713736 w 101"/>
                <a:gd name="T47" fmla="*/ 2147483647 h 123"/>
                <a:gd name="T48" fmla="*/ 1347462639 w 101"/>
                <a:gd name="T49" fmla="*/ 2147483647 h 123"/>
                <a:gd name="T50" fmla="*/ 1706781876 w 101"/>
                <a:gd name="T51" fmla="*/ 2147483647 h 123"/>
                <a:gd name="T52" fmla="*/ 1841531198 w 101"/>
                <a:gd name="T53" fmla="*/ 2147483647 h 123"/>
                <a:gd name="T54" fmla="*/ 1841531198 w 101"/>
                <a:gd name="T55" fmla="*/ 1734396872 h 123"/>
                <a:gd name="T56" fmla="*/ 1706781876 w 101"/>
                <a:gd name="T57" fmla="*/ 1512035446 h 123"/>
                <a:gd name="T58" fmla="*/ 1347462639 w 101"/>
                <a:gd name="T59" fmla="*/ 1289680687 h 123"/>
                <a:gd name="T60" fmla="*/ 1616953743 w 101"/>
                <a:gd name="T61" fmla="*/ 1200737450 h 123"/>
                <a:gd name="T62" fmla="*/ 1841531198 w 101"/>
                <a:gd name="T63" fmla="*/ 1378623924 h 123"/>
                <a:gd name="T64" fmla="*/ 1886445265 w 101"/>
                <a:gd name="T65" fmla="*/ 1378623924 h 123"/>
                <a:gd name="T66" fmla="*/ 2147483647 w 101"/>
                <a:gd name="T67" fmla="*/ 1111794213 h 123"/>
                <a:gd name="T68" fmla="*/ 2147483647 w 101"/>
                <a:gd name="T69" fmla="*/ 978376024 h 123"/>
                <a:gd name="T70" fmla="*/ 1616953743 w 101"/>
                <a:gd name="T71" fmla="*/ 1200737450 h 123"/>
                <a:gd name="T72" fmla="*/ 89828159 w 101"/>
                <a:gd name="T73" fmla="*/ 311304768 h 123"/>
                <a:gd name="T74" fmla="*/ 494068350 w 101"/>
                <a:gd name="T75" fmla="*/ 578134583 h 123"/>
                <a:gd name="T76" fmla="*/ 583896483 w 101"/>
                <a:gd name="T77" fmla="*/ 800489341 h 123"/>
                <a:gd name="T78" fmla="*/ 583896483 w 101"/>
                <a:gd name="T79" fmla="*/ 2147483647 h 123"/>
                <a:gd name="T80" fmla="*/ 494068350 w 101"/>
                <a:gd name="T81" fmla="*/ 2147483647 h 123"/>
                <a:gd name="T82" fmla="*/ 89828159 w 101"/>
                <a:gd name="T83" fmla="*/ 2147483647 h 123"/>
                <a:gd name="T84" fmla="*/ 0 w 101"/>
                <a:gd name="T85" fmla="*/ 2147483647 h 123"/>
                <a:gd name="T86" fmla="*/ 0 w 101"/>
                <a:gd name="T87" fmla="*/ 400248005 h 123"/>
                <a:gd name="T88" fmla="*/ 89828159 w 101"/>
                <a:gd name="T89" fmla="*/ 311304768 h 123"/>
                <a:gd name="T90" fmla="*/ 359326045 w 101"/>
                <a:gd name="T91" fmla="*/ 266829815 h 123"/>
                <a:gd name="T92" fmla="*/ 583896483 w 101"/>
                <a:gd name="T93" fmla="*/ 400248005 h 123"/>
                <a:gd name="T94" fmla="*/ 628817253 w 101"/>
                <a:gd name="T95" fmla="*/ 444716393 h 123"/>
                <a:gd name="T96" fmla="*/ 2147483647 w 101"/>
                <a:gd name="T97" fmla="*/ 177886526 h 123"/>
                <a:gd name="T98" fmla="*/ 2147483647 w 101"/>
                <a:gd name="T99" fmla="*/ 0 h 123"/>
                <a:gd name="T100" fmla="*/ 359326045 w 101"/>
                <a:gd name="T101" fmla="*/ 266829815 h 12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"/>
                <a:gd name="T154" fmla="*/ 0 h 123"/>
                <a:gd name="T155" fmla="*/ 101 w 101"/>
                <a:gd name="T156" fmla="*/ 123 h 12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" h="123">
                  <a:moveTo>
                    <a:pt x="17" y="16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70" y="10"/>
                    <a:pt x="73" y="12"/>
                    <a:pt x="73" y="16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4" y="25"/>
                    <a:pt x="23" y="27"/>
                    <a:pt x="23" y="3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54" y="49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54" y="49"/>
                    <a:pt x="54" y="49"/>
                    <a:pt x="54" y="49"/>
                  </a:cubicBezTo>
                  <a:close/>
                  <a:moveTo>
                    <a:pt x="45" y="38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7" y="114"/>
                    <a:pt x="101" y="111"/>
                    <a:pt x="101" y="10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97" y="31"/>
                    <a:pt x="93" y="32"/>
                  </a:cubicBezTo>
                  <a:cubicBezTo>
                    <a:pt x="45" y="38"/>
                    <a:pt x="45" y="38"/>
                    <a:pt x="45" y="38"/>
                  </a:cubicBezTo>
                  <a:close/>
                  <a:moveTo>
                    <a:pt x="30" y="29"/>
                  </a:moveTo>
                  <a:cubicBezTo>
                    <a:pt x="28" y="28"/>
                    <a:pt x="27" y="29"/>
                    <a:pt x="27" y="3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3"/>
                    <a:pt x="28" y="115"/>
                    <a:pt x="30" y="116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3"/>
                    <a:pt x="41" y="122"/>
                    <a:pt x="41" y="11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7"/>
                    <a:pt x="40" y="35"/>
                    <a:pt x="38" y="34"/>
                  </a:cubicBezTo>
                  <a:cubicBezTo>
                    <a:pt x="30" y="29"/>
                    <a:pt x="30" y="29"/>
                    <a:pt x="30" y="29"/>
                  </a:cubicBezTo>
                  <a:close/>
                  <a:moveTo>
                    <a:pt x="36" y="27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7" y="23"/>
                    <a:pt x="84" y="21"/>
                    <a:pt x="81" y="22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" y="7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3" y="16"/>
                    <a:pt x="13" y="1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100"/>
                    <a:pt x="12" y="101"/>
                    <a:pt x="11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2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2" y="7"/>
                  </a:cubicBezTo>
                  <a:close/>
                  <a:moveTo>
                    <a:pt x="8" y="6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1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259993" y="1828617"/>
            <a:ext cx="6732241" cy="923330"/>
            <a:chOff x="2259993" y="1828617"/>
            <a:chExt cx="6732241" cy="923330"/>
          </a:xfrm>
        </p:grpSpPr>
        <p:sp>
          <p:nvSpPr>
            <p:cNvPr id="46" name="圆角矩形 45"/>
            <p:cNvSpPr/>
            <p:nvPr/>
          </p:nvSpPr>
          <p:spPr>
            <a:xfrm>
              <a:off x="2259993" y="182861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12952" y="196711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引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进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人员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人：张艺严、刘勇、魏亮、刘勇、吴冬、黄光霁、张倩，均为本科学历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，高级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职称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人，工作经验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丰富。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8538" y="700336"/>
            <a:ext cx="6708545" cy="923330"/>
            <a:chOff x="2268538" y="700336"/>
            <a:chExt cx="6708545" cy="923330"/>
          </a:xfrm>
        </p:grpSpPr>
        <p:sp>
          <p:nvSpPr>
            <p:cNvPr id="48" name="圆角矩形 47"/>
            <p:cNvSpPr/>
            <p:nvPr/>
          </p:nvSpPr>
          <p:spPr>
            <a:xfrm>
              <a:off x="2268538" y="700336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68539" y="842688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主动收集简历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余份，筛选并通知面试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人次，共完成面试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18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场。</a:t>
              </a:r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68538" y="2832618"/>
            <a:ext cx="6708545" cy="923330"/>
            <a:chOff x="2268538" y="2832618"/>
            <a:chExt cx="6708545" cy="923330"/>
          </a:xfrm>
        </p:grpSpPr>
        <p:sp>
          <p:nvSpPr>
            <p:cNvPr id="47" name="圆角矩形 46"/>
            <p:cNvSpPr/>
            <p:nvPr/>
          </p:nvSpPr>
          <p:spPr>
            <a:xfrm>
              <a:off x="2268538" y="2832618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83170" y="2971119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分析人员经验与擅长领域，进行职责划分，明确岗位需求，完成合理分工。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253907" y="3911187"/>
            <a:ext cx="6708545" cy="923330"/>
            <a:chOff x="2253907" y="3911187"/>
            <a:chExt cx="6708545" cy="923330"/>
          </a:xfrm>
        </p:grpSpPr>
        <p:sp>
          <p:nvSpPr>
            <p:cNvPr id="45" name="圆角矩形 44"/>
            <p:cNvSpPr/>
            <p:nvPr/>
          </p:nvSpPr>
          <p:spPr>
            <a:xfrm>
              <a:off x="2253907" y="391118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53907" y="404968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组织技术分享，完成移动开发、服务总线开发、数据库运维等专题共享共计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课时。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9136E-6 C -0.0967 -0.05953 -0.19288 -0.11875 -0.24079 -0.18568 C -0.28854 -0.25293 -0.28819 -0.32788 -0.28784 -0.4028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999007" y="1084504"/>
            <a:ext cx="1080120" cy="1080120"/>
            <a:chOff x="456294" y="1959430"/>
            <a:chExt cx="2148114" cy="2148114"/>
          </a:xfrm>
        </p:grpSpPr>
        <p:sp>
          <p:nvSpPr>
            <p:cNvPr id="94" name="椭圆 9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078339" y="1079939"/>
            <a:ext cx="1080000" cy="1080000"/>
            <a:chOff x="2492224" y="1959430"/>
            <a:chExt cx="2148114" cy="2148114"/>
          </a:xfrm>
        </p:grpSpPr>
        <p:sp>
          <p:nvSpPr>
            <p:cNvPr id="104" name="椭圆 10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7165082" y="1084504"/>
            <a:ext cx="1080000" cy="1080000"/>
            <a:chOff x="6564085" y="1959430"/>
            <a:chExt cx="2148114" cy="2148114"/>
          </a:xfrm>
        </p:grpSpPr>
        <p:sp>
          <p:nvSpPr>
            <p:cNvPr id="113" name="椭圆 112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组合 129"/>
          <p:cNvGrpSpPr>
            <a:grpSpLocks noChangeAspect="1"/>
          </p:cNvGrpSpPr>
          <p:nvPr/>
        </p:nvGrpSpPr>
        <p:grpSpPr>
          <a:xfrm>
            <a:off x="5085870" y="1073113"/>
            <a:ext cx="1080000" cy="1080000"/>
            <a:chOff x="4528154" y="1959430"/>
            <a:chExt cx="2148114" cy="2148114"/>
          </a:xfrm>
        </p:grpSpPr>
        <p:sp>
          <p:nvSpPr>
            <p:cNvPr id="131" name="椭圆 130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33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26"/>
          <p:cNvGrpSpPr>
            <a:grpSpLocks/>
          </p:cNvGrpSpPr>
          <p:nvPr/>
        </p:nvGrpSpPr>
        <p:grpSpPr bwMode="auto">
          <a:xfrm>
            <a:off x="324322" y="2789560"/>
            <a:ext cx="8388350" cy="1727200"/>
            <a:chOff x="428596" y="2285992"/>
            <a:chExt cx="9072626" cy="1867934"/>
          </a:xfrm>
        </p:grpSpPr>
        <p:grpSp>
          <p:nvGrpSpPr>
            <p:cNvPr id="141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9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4" name="任意多边形 153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50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2" name="任意多边形 151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142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3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44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6" name="任意多边形 145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155" name="文本框 42"/>
          <p:cNvSpPr txBox="1"/>
          <p:nvPr/>
        </p:nvSpPr>
        <p:spPr>
          <a:xfrm>
            <a:off x="459092" y="3221608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6" name="文本框 43"/>
          <p:cNvSpPr txBox="1"/>
          <p:nvPr/>
        </p:nvSpPr>
        <p:spPr>
          <a:xfrm>
            <a:off x="2532178" y="3221607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7" name="文本框 44"/>
          <p:cNvSpPr txBox="1"/>
          <p:nvPr/>
        </p:nvSpPr>
        <p:spPr>
          <a:xfrm>
            <a:off x="4676006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8" name="文本框 45"/>
          <p:cNvSpPr txBox="1"/>
          <p:nvPr/>
        </p:nvSpPr>
        <p:spPr>
          <a:xfrm>
            <a:off x="6787853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3584E-6 C -0.15486 -0.07002 -0.30955 -0.14003 -0.39479 -0.22362 C -0.48004 -0.30721 -0.49184 -0.45496 -0.51129 -0.50216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测试实施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3584E-6 C -0.18229 -0.01881 -0.36458 -0.03732 -0.475 -0.07649 C -0.58541 -0.11567 -0.6243 -0.17581 -0.66302 -0.23565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.4|1.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18713</TotalTime>
  <Pages>0</Pages>
  <Words>1042</Words>
  <Characters>0</Characters>
  <Application>Microsoft Office PowerPoint</Application>
  <DocSecurity>0</DocSecurity>
  <PresentationFormat>自定义</PresentationFormat>
  <Lines>0</Lines>
  <Paragraphs>155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Adobe 黑体 Std R</vt:lpstr>
      <vt:lpstr>方正兰亭黑_GBK</vt:lpstr>
      <vt:lpstr>方正姚体</vt:lpstr>
      <vt:lpstr>仿宋</vt:lpstr>
      <vt:lpstr>宋体</vt:lpstr>
      <vt:lpstr>微软雅黑</vt:lpstr>
      <vt:lpstr>Arial</vt:lpstr>
      <vt:lpstr>Arial Black</vt:lpstr>
      <vt:lpstr>Calibri</vt:lpstr>
      <vt:lpstr>Calibri Light</vt:lpstr>
      <vt:lpstr>Helvetica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743</cp:revision>
  <cp:lastPrinted>2015-12-21T09:40:25Z</cp:lastPrinted>
  <dcterms:created xsi:type="dcterms:W3CDTF">2016-06-01T14:07:47Z</dcterms:created>
  <dcterms:modified xsi:type="dcterms:W3CDTF">2017-01-05T01:13:58Z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